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handoutMasterIdLst>
    <p:handoutMasterId r:id="rId43"/>
  </p:handoutMasterIdLst>
  <p:sldIdLst>
    <p:sldId id="423" r:id="rId2"/>
    <p:sldId id="316" r:id="rId3"/>
    <p:sldId id="391" r:id="rId4"/>
    <p:sldId id="394" r:id="rId5"/>
    <p:sldId id="395" r:id="rId6"/>
    <p:sldId id="396" r:id="rId7"/>
    <p:sldId id="370" r:id="rId8"/>
    <p:sldId id="397" r:id="rId9"/>
    <p:sldId id="375" r:id="rId10"/>
    <p:sldId id="376" r:id="rId11"/>
    <p:sldId id="377" r:id="rId12"/>
    <p:sldId id="356" r:id="rId13"/>
    <p:sldId id="357" r:id="rId14"/>
    <p:sldId id="358" r:id="rId15"/>
    <p:sldId id="365" r:id="rId16"/>
    <p:sldId id="381" r:id="rId17"/>
    <p:sldId id="414" r:id="rId18"/>
    <p:sldId id="417" r:id="rId19"/>
    <p:sldId id="382" r:id="rId20"/>
    <p:sldId id="413" r:id="rId21"/>
    <p:sldId id="415" r:id="rId22"/>
    <p:sldId id="398" r:id="rId23"/>
    <p:sldId id="399" r:id="rId24"/>
    <p:sldId id="400" r:id="rId25"/>
    <p:sldId id="383" r:id="rId26"/>
    <p:sldId id="384" r:id="rId27"/>
    <p:sldId id="401" r:id="rId28"/>
    <p:sldId id="402" r:id="rId29"/>
    <p:sldId id="403" r:id="rId30"/>
    <p:sldId id="404" r:id="rId31"/>
    <p:sldId id="405" r:id="rId32"/>
    <p:sldId id="409" r:id="rId33"/>
    <p:sldId id="407" r:id="rId34"/>
    <p:sldId id="410" r:id="rId35"/>
    <p:sldId id="408" r:id="rId36"/>
    <p:sldId id="416" r:id="rId37"/>
    <p:sldId id="411" r:id="rId38"/>
    <p:sldId id="420" r:id="rId39"/>
    <p:sldId id="421" r:id="rId40"/>
    <p:sldId id="422" r:id="rId4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000" autoAdjust="0"/>
  </p:normalViewPr>
  <p:slideViewPr>
    <p:cSldViewPr>
      <p:cViewPr varScale="1">
        <p:scale>
          <a:sx n="110" d="100"/>
          <a:sy n="110" d="100"/>
        </p:scale>
        <p:origin x="-164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4B93B0-41B9-4C7F-B004-83E003E400D4}" type="datetimeFigureOut">
              <a:rPr lang="en-US" smtClean="0"/>
              <a:t>11/4/2013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10012-8208-4803-86F4-145539F22D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0778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6207B9D-BB77-4FE5-A9F5-0999D36B7C0C}" type="datetimeFigureOut">
              <a:rPr lang="en-US" smtClean="0"/>
              <a:pPr/>
              <a:t>11/4/2013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2BDC817-3888-46D5-BC47-BBB3EDD982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129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DC817-3888-46D5-BC47-BBB3EDD982A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6781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DC817-3888-46D5-BC47-BBB3EDD982A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6174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DC817-3888-46D5-BC47-BBB3EDD982A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8257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Unless you are composing in Greek, it is not crucial that you know</a:t>
            </a:r>
            <a:r>
              <a:rPr lang="en-US" baseline="0" dirty="0" smtClean="0"/>
              <a:t> how to place accents, but this information can help you understand the accents that you see.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DC817-3888-46D5-BC47-BBB3EDD982A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9510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31774">
              <a:defRPr/>
            </a:pPr>
            <a:r>
              <a:rPr lang="en-US" dirty="0" smtClean="0"/>
              <a:t>Unless you are composing in Greek, it is not crucial that you know</a:t>
            </a:r>
            <a:r>
              <a:rPr lang="en-US" baseline="0" dirty="0" smtClean="0"/>
              <a:t> how to place accents, but this information can help you understand the accents that you see. 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DC817-3888-46D5-BC47-BBB3EDD982A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82481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31774">
              <a:defRPr/>
            </a:pPr>
            <a:r>
              <a:rPr lang="en-US" dirty="0" smtClean="0"/>
              <a:t>Unless you are composing in Greek, it is not crucial that you know</a:t>
            </a:r>
            <a:r>
              <a:rPr lang="en-US" baseline="0" dirty="0" smtClean="0"/>
              <a:t> how to place accents, but this information can help you understand the accents that you see. 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DC817-3888-46D5-BC47-BBB3EDD982A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24647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32227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69482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27422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1381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9090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30540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73313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39996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78657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DC817-3888-46D5-BC47-BBB3EDD982AC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60452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DC817-3888-46D5-BC47-BBB3EDD982AC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29134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34325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80199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46790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DC817-3888-46D5-BC47-BBB3EDD982AC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74177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DC817-3888-46D5-BC47-BBB3EDD982AC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7820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71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1771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39048" indent="-28424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36997" indent="-22739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591795" indent="-22739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46594" indent="-22739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01393" indent="-22739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56191" indent="-22739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10990" indent="-22739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65788" indent="-22739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9C0E049-0A9A-4CE0-AD23-7DE27BB2D269}" type="slidenum">
              <a:rPr lang="en-US" sz="1200"/>
              <a:pPr eaLnBrk="1" hangingPunct="1"/>
              <a:t>3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08442012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31511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1260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39597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76360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861759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253425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12558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l-GR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ἐυαγγελίζω</a:t>
            </a:r>
            <a:r>
              <a:rPr lang="en-US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is usually deponent and very rare in the future. </a:t>
            </a: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804810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This is the vocabulary that appears on both the DCC and NT 30+ list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663149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This is the vocabulary that appears on both the DCC and NT 30+ list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6631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39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2539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39048" indent="-28424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36997" indent="-22739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591795" indent="-22739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46594" indent="-22739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01393" indent="-22739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56191" indent="-22739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10990" indent="-22739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65788" indent="-22739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0AE2B17-93CE-436E-9EEC-01E603184931}" type="slidenum">
              <a:rPr lang="en-US" sz="1200"/>
              <a:pPr eaLnBrk="1" hangingPunct="1"/>
              <a:t>4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4132760136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This is the vocabulary that appears on both the DCC and NT 30+ list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6631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49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2549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39048" indent="-28424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36997" indent="-22739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591795" indent="-22739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46594" indent="-22739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01393" indent="-22739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56191" indent="-22739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10990" indent="-22739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65788" indent="-22739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61794E1-E1A5-4615-B62D-54C2DA4B6754}" type="slidenum">
              <a:rPr lang="en-US" sz="1200"/>
              <a:pPr eaLnBrk="1" hangingPunct="1"/>
              <a:t>5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4479867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2560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39048" indent="-28424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36997" indent="-22739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591795" indent="-22739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46594" indent="-22739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01393" indent="-22739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56191" indent="-22739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10990" indent="-22739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65788" indent="-22739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0961051-5707-4F7B-B889-B928B310B33F}" type="slidenum">
              <a:rPr lang="en-US" sz="1200"/>
              <a:pPr eaLnBrk="1" hangingPunct="1"/>
              <a:t>6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40764043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6220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2078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8263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11/4/2013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409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11/4/2013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0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11/4/2013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096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11/4/2013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468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11/4/2013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540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11/4/2013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549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11/4/2013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250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11/4/2013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526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11/4/2013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761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11/4/2013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647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11/4/2013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459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03680-D0BC-4BCF-840F-2A0CA9B9CFB5}" type="datetimeFigureOut">
              <a:rPr lang="en-US" smtClean="0"/>
              <a:pPr/>
              <a:t>11/4/2013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363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wmajor@lsu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Everyone:</a:t>
            </a:r>
            <a:b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 New Digital Resource for Beginning </a:t>
            </a:r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Greek</a:t>
            </a:r>
            <a:b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7 part 4: </a:t>
            </a:r>
            <a:br>
              <a:rPr lang="en-US" sz="3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contract verbs</a:t>
            </a:r>
            <a:endParaRPr lang="en-US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419600"/>
            <a:ext cx="6400800" cy="17526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2013 edition</a:t>
            </a:r>
          </a:p>
          <a:p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Wilfred E. Major</a:t>
            </a:r>
          </a:p>
          <a:p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wmajor@lsu.edu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87862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(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λαλέ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ω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) 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λαλ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ῶ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lvl="1"/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talk. </a:t>
            </a:r>
          </a:p>
          <a:p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(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λαλέ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εις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) 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λαλ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εῖς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lvl="1"/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You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talk. </a:t>
            </a:r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(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λαλέ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ει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) 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λαλ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εῖ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lvl="1"/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(S)he/it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talks. 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(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λαλέ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ομεν</a:t>
            </a:r>
            <a:r>
              <a:rPr lang="en-US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) 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λαλ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οῦμεν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lvl="1"/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talk. </a:t>
            </a:r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(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λαλέ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ετε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) 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λαλ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εῖτε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lvl="1"/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Y’all 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talk. </a:t>
            </a:r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(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λαλέ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ουσι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) 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λαλ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οῦσι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lvl="1"/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They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talk.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419600" y="6858000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143000" y="6019800"/>
            <a:ext cx="670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  <a:defRPr/>
            </a:pPr>
            <a:r>
              <a:rPr lang="en-US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Building a Greek Verb</a:t>
            </a:r>
            <a:endParaRPr lang="en-US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Present Indicative Active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λαλέω</a:t>
            </a:r>
            <a:r>
              <a:rPr lang="en-US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sz="2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4610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ending –</a:t>
            </a:r>
            <a:r>
              <a:rPr lang="el-GR" sz="2400" b="1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ειν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signals that an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ω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verb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 the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infinitive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(</a:t>
            </a:r>
            <a:r>
              <a:rPr lang="el-GR" sz="28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λαλέ</a:t>
            </a:r>
            <a:r>
              <a:rPr lang="el-GR" sz="28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ειν</a:t>
            </a:r>
            <a:r>
              <a:rPr lang="en-US" sz="28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8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) </a:t>
            </a:r>
            <a:r>
              <a:rPr lang="el-GR" sz="28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λαλ</a:t>
            </a:r>
            <a:r>
              <a:rPr lang="el-GR" sz="28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εῖν</a:t>
            </a:r>
            <a:r>
              <a:rPr lang="el-GR" sz="28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lvl="1"/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talk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” in the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infinitive mood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(mode) </a:t>
            </a:r>
          </a:p>
          <a:p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This form is the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present, infinitive, active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l-GR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128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From Unit 2: </a:t>
            </a: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Placing </a:t>
            </a: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the accent:</a:t>
            </a:r>
          </a:p>
          <a:p>
            <a:pPr lvl="1"/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On most Greek words, the “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recessive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” rule determines the placement of the accent. This means:</a:t>
            </a:r>
          </a:p>
          <a:p>
            <a:pPr lvl="1"/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If the last syllable of the word contains a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single short vowel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the accent “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recedes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” two syllables: </a:t>
            </a:r>
          </a:p>
          <a:p>
            <a:pPr lvl="1"/>
            <a:r>
              <a:rPr lang="en-US" sz="2400" dirty="0" err="1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δίδοτε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1"/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It can recede only to the last short vowel sound of this syllable (never to the first part), so the accent appears as an acute (“/”): </a:t>
            </a:r>
          </a:p>
          <a:p>
            <a:pPr lvl="1"/>
            <a:r>
              <a:rPr lang="en-US" sz="2400" dirty="0" err="1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ἄνθρωπος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δώσετε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(= </a:t>
            </a:r>
            <a:r>
              <a:rPr lang="en-US" sz="2400" dirty="0" err="1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δοόσετε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From Unit 2: </a:t>
            </a: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Placing </a:t>
            </a: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the accent:</a:t>
            </a:r>
          </a:p>
          <a:p>
            <a:pPr lvl="1"/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On most Greek words, the “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recessive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” rule determines the placement of the accent. This means:</a:t>
            </a:r>
          </a:p>
          <a:p>
            <a:pPr lvl="1"/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If the word has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only two syllables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and the last syllable of the word contains a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single short vowel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the accent “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recedes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” to the first syllable: </a:t>
            </a:r>
          </a:p>
          <a:p>
            <a:pPr lvl="1"/>
            <a:r>
              <a:rPr lang="en-US" sz="2400" dirty="0" err="1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δότε</a:t>
            </a: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or the first part of a long vowel sound: </a:t>
            </a:r>
          </a:p>
          <a:p>
            <a:pPr lvl="1"/>
            <a:r>
              <a:rPr lang="en-US" sz="2400" dirty="0" err="1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δῶρον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(= </a:t>
            </a:r>
            <a:r>
              <a:rPr lang="en-US" sz="2400" dirty="0" err="1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δόορον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From Unit 2: </a:t>
            </a: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Placing </a:t>
            </a: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the accent:</a:t>
            </a:r>
          </a:p>
          <a:p>
            <a:pPr lvl="1"/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On most Greek words, the “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recessive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” rule determines the placement of the accent. This means:</a:t>
            </a:r>
          </a:p>
          <a:p>
            <a:pPr lvl="1"/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If the last syllable of the word contains a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long vowel sound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the accent “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recedes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” only one syllable: </a:t>
            </a:r>
          </a:p>
          <a:p>
            <a:pPr lvl="1"/>
            <a:r>
              <a:rPr lang="en-US" sz="2400" dirty="0" err="1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διδότω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1"/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It can recede only to the second part of this syllable, so the accent always appears as an acute (“/”): </a:t>
            </a:r>
          </a:p>
          <a:p>
            <a:pPr lvl="1"/>
            <a:r>
              <a:rPr lang="en-US" sz="2400" dirty="0" err="1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παραδώσω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(= </a:t>
            </a:r>
            <a:r>
              <a:rPr lang="en-US" sz="2400" dirty="0" err="1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παραδοόσω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400" dirty="0" err="1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παραδοόσοο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96200" cy="4876800"/>
          </a:xfrm>
        </p:spPr>
        <p:txBody>
          <a:bodyPr rtlCol="0">
            <a:normAutofit/>
          </a:bodyPr>
          <a:lstStyle/>
          <a:p>
            <a:pPr marL="0" indent="0"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VOCABULARY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Α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contract verb will be listed in its </a:t>
            </a:r>
            <a:r>
              <a:rPr lang="en-US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uncontracted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form. </a:t>
            </a:r>
          </a:p>
          <a:p>
            <a:pPr marL="0" lvl="1" indent="0">
              <a:buNone/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For example: 	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λαλέω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talk</a:t>
            </a:r>
          </a:p>
          <a:p>
            <a:pPr marL="0" lvl="1" indent="0">
              <a:buNone/>
              <a:defRPr/>
            </a:pP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ἐρωτάω</a:t>
            </a:r>
            <a:r>
              <a:rPr lang="en-US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ask </a:t>
            </a:r>
          </a:p>
          <a:p>
            <a:pPr marL="0" lvl="1" indent="0">
              <a:buNone/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 δηλό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ω</a:t>
            </a:r>
            <a:r>
              <a:rPr lang="en-US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show </a:t>
            </a:r>
          </a:p>
          <a:p>
            <a:pPr marL="342900" lvl="1" indent="-342900"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1" indent="0">
              <a:buNone/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As the principal parts indicate in the following slides, </a:t>
            </a:r>
          </a:p>
          <a:p>
            <a:pPr marL="0" lvl="1" indent="0">
              <a:buNone/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 a contract verb, normally the vowel lengthens </a:t>
            </a:r>
          </a:p>
          <a:p>
            <a:pPr marL="0" lvl="1" indent="0">
              <a:buNone/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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η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,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ο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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ω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)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in the future tense.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7 Vocabulary: Classical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ἀδικέω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ήσω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commit injustice </a:t>
            </a: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αἱρέω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ήσω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take, grasp </a:t>
            </a: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lvl="1">
              <a:defRPr/>
            </a:pP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ἀναιρέω</a:t>
            </a:r>
            <a:r>
              <a:rPr lang="en-US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raise up; kill, destroy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 </a:t>
            </a:r>
            <a:endParaRPr lang="en-US" sz="2000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  <a:sym typeface="Wingdings" pitchFamily="2" charset="2"/>
            </a:endParaRPr>
          </a:p>
          <a:p>
            <a:pPr lvl="1">
              <a:defRPr/>
            </a:pP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ἀφαιρέω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take from, take away </a:t>
            </a:r>
            <a:endParaRPr lang="el-GR" sz="2000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  <a:sym typeface="Wingdings" pitchFamily="2" charset="2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αἰτέω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ήσω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beg, ask </a:t>
            </a: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βοηθέω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ήσω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help</a:t>
            </a: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δοκέω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δόξω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seem 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ἐθέλω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ἐθελήσω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want 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εὑρίσκω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εὑρήσω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find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ζητέω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ήσω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seek </a:t>
            </a: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  <a:defRPr/>
            </a:pP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2166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7 Vocabulary: Classical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κατηγορέω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ήσω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accuse </a:t>
            </a: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κινέω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ήσω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move </a:t>
            </a: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κρατέω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ήσω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rule over </a:t>
            </a: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λαλέω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ήσω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talk, babble </a:t>
            </a: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μέλλω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μελλήσω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intend, be about to</a:t>
            </a: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μιμνήσκω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μνήσω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remind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5522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7 Vocabulary: Classical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οἰκέω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ήσω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dwell 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ὁμολογέω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ήσω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agree</a:t>
            </a: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ποιέω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ήσω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do, make </a:t>
            </a: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πολεμέω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ήσω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make war </a:t>
            </a: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φοβέω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ήσω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frighten </a:t>
            </a: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φρονέω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ήσω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think </a:t>
            </a: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χαίρω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χαιρήσω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be happy, say hello </a:t>
            </a: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4634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 lnSpcReduction="10000"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7 Vocabulary: NT (New Testament) 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αἰτέω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ήσω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beg, ask </a:t>
            </a: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ἀκολουθέω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ήσω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follow 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400" dirty="0" err="1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ἀσθενέω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ήσω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be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sick, be weak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βλασφημέω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ήσω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blaspheme </a:t>
            </a: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δέω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δήσω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bind 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διακονέω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ήσω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serve 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δοκέω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δόξω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seem 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εὐλογέω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ήσω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bless, praise </a:t>
            </a:r>
            <a:endParaRPr lang="en-US" sz="2400" dirty="0" smtClean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εὑρίσκω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εὑρήσω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find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εὐχαριστέω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ήσω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give thanks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3573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None/>
              <a:defRPr/>
            </a:pPr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This class </a:t>
            </a:r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defRPr/>
            </a:pPr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AGE Unit 7 part 4: contract verbs</a:t>
            </a:r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This final part of Unit 7 introduces Greek verbs that have contractions between their stems and their personal endings. </a:t>
            </a:r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 lnSpcReduction="10000"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7 Vocabulary: NT (New Testament) 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ζητέω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ήσω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seek </a:t>
            </a: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θέλω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θελήσω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want </a:t>
            </a: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θεωρέω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ήσω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watch, observe </a:t>
            </a:r>
            <a:endParaRPr lang="el-GR" sz="2400" b="1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κατοικέω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ήσω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inhabit, settle </a:t>
            </a:r>
            <a:endParaRPr lang="en-US" sz="2400" dirty="0" smtClean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κρατέω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ήσω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rule over </a:t>
            </a: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λαλέω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ήσω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talk</a:t>
            </a: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μαρτυρέω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ήσω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witness 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μέλλω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μελλήσω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intend, be about to</a:t>
            </a:r>
            <a:endParaRPr lang="el-GR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μετανοέω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ήσω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repent </a:t>
            </a:r>
            <a:endParaRPr lang="el-GR" sz="2400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μισέω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ήσω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hate </a:t>
            </a:r>
            <a:endParaRPr lang="el-GR" sz="2400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1456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7 Vocabulary: NT (New Testament) 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οἰκοδομέω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ήσω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build </a:t>
            </a: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περιπατέω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ήσω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walk, live </a:t>
            </a:r>
            <a:endParaRPr lang="en-US" sz="2400" dirty="0" smtClean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ποιέω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ήσω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do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make </a:t>
            </a: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προσκυνέω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ήσω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worship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τηρέω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ήσω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guard </a:t>
            </a:r>
            <a:endParaRPr lang="en-US" sz="2400" dirty="0" smtClean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φ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ω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νέω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ήσω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call out, summon </a:t>
            </a: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χαίρω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χαιρήσω</a:t>
            </a:r>
            <a:r>
              <a:rPr lang="en-US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rejoice </a:t>
            </a: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2699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Contract Verbs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next most common type of contraction in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verbs involves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b="1" dirty="0" smtClean="0">
                <a:solidFill>
                  <a:srgbClr val="FFFF00"/>
                </a:solidFill>
                <a:latin typeface="Palatino Linotype" pitchFamily="18" charset="0"/>
              </a:rPr>
              <a:t>α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where the contractions are:  </a:t>
            </a:r>
          </a:p>
          <a:p>
            <a:pPr marL="990600" lvl="1" indent="-533400"/>
            <a:r>
              <a:rPr lang="el-GR" sz="2000" b="1" dirty="0" smtClean="0">
                <a:solidFill>
                  <a:srgbClr val="FFFF00"/>
                </a:solidFill>
                <a:latin typeface="Palatino Linotype" pitchFamily="18" charset="0"/>
              </a:rPr>
              <a:t>α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</a:rPr>
              <a:t> 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</a:rPr>
              <a:t>+ </a:t>
            </a:r>
            <a:r>
              <a:rPr lang="el-GR" sz="2000" b="1" dirty="0">
                <a:solidFill>
                  <a:srgbClr val="FFFF00"/>
                </a:solidFill>
                <a:latin typeface="Palatino Linotype" pitchFamily="18" charset="0"/>
              </a:rPr>
              <a:t>ω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</a:rPr>
              <a:t> 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  <a:sym typeface="Wingdings" pitchFamily="2" charset="2"/>
              </a:rPr>
              <a:t> </a:t>
            </a:r>
            <a:r>
              <a:rPr lang="el-GR" sz="2000" b="1" dirty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ω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  <a:sym typeface="Wingdings" pitchFamily="2" charset="2"/>
              </a:rPr>
              <a:t> 	</a:t>
            </a:r>
            <a:endParaRPr lang="en-US" sz="2000" dirty="0" smtClean="0">
              <a:solidFill>
                <a:schemeClr val="bg1"/>
              </a:solidFill>
              <a:latin typeface="Palatino Linotype" pitchFamily="18" charset="0"/>
              <a:sym typeface="Wingdings" pitchFamily="2" charset="2"/>
            </a:endParaRPr>
          </a:p>
          <a:p>
            <a:pPr marL="990600" lvl="1" indent="-533400"/>
            <a:r>
              <a:rPr lang="el-GR" sz="2000" b="1" dirty="0" smtClean="0">
                <a:solidFill>
                  <a:srgbClr val="FFFF00"/>
                </a:solidFill>
                <a:latin typeface="Palatino Linotype" pitchFamily="18" charset="0"/>
              </a:rPr>
              <a:t>α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</a:rPr>
              <a:t> 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</a:rPr>
              <a:t>+ </a:t>
            </a:r>
            <a:r>
              <a:rPr lang="el-GR" sz="2000" b="1" dirty="0">
                <a:solidFill>
                  <a:srgbClr val="FFFF00"/>
                </a:solidFill>
                <a:latin typeface="Palatino Linotype" pitchFamily="18" charset="0"/>
              </a:rPr>
              <a:t>ει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</a:rPr>
              <a:t> 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  <a:sym typeface="Wingdings" pitchFamily="2" charset="2"/>
              </a:rPr>
              <a:t> </a:t>
            </a:r>
            <a:r>
              <a:rPr lang="el-GR" sz="2000" b="1" dirty="0" smtClean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ᾳ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sym typeface="Wingdings" pitchFamily="2" charset="2"/>
              </a:rPr>
              <a:t> </a:t>
            </a:r>
            <a:endParaRPr lang="en-US" sz="2000" dirty="0">
              <a:solidFill>
                <a:schemeClr val="bg1"/>
              </a:solidFill>
              <a:latin typeface="Palatino Linotype" pitchFamily="18" charset="0"/>
            </a:endParaRPr>
          </a:p>
          <a:p>
            <a:pPr marL="990600" lvl="1" indent="-533400"/>
            <a:r>
              <a:rPr lang="el-GR" sz="2000" b="1" dirty="0" smtClean="0">
                <a:solidFill>
                  <a:srgbClr val="FFFF00"/>
                </a:solidFill>
                <a:latin typeface="Palatino Linotype" pitchFamily="18" charset="0"/>
              </a:rPr>
              <a:t>α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</a:rPr>
              <a:t> 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</a:rPr>
              <a:t>+ </a:t>
            </a:r>
            <a:r>
              <a:rPr lang="el-GR" sz="2000" b="1" dirty="0">
                <a:solidFill>
                  <a:srgbClr val="FFFF00"/>
                </a:solidFill>
                <a:latin typeface="Palatino Linotype" pitchFamily="18" charset="0"/>
              </a:rPr>
              <a:t>ο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</a:rPr>
              <a:t> 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  <a:sym typeface="Wingdings" pitchFamily="2" charset="2"/>
              </a:rPr>
              <a:t> </a:t>
            </a:r>
            <a:r>
              <a:rPr lang="el-GR" sz="2000" b="1" dirty="0" smtClean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ω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sym typeface="Wingdings" pitchFamily="2" charset="2"/>
              </a:rPr>
              <a:t> </a:t>
            </a:r>
            <a:endParaRPr lang="en-US" sz="2000" dirty="0" smtClean="0">
              <a:solidFill>
                <a:schemeClr val="bg1"/>
              </a:solidFill>
              <a:latin typeface="Palatino Linotype" pitchFamily="18" charset="0"/>
              <a:sym typeface="Wingdings" pitchFamily="2" charset="2"/>
            </a:endParaRPr>
          </a:p>
          <a:p>
            <a:pPr marL="990600" lvl="1" indent="-533400"/>
            <a:r>
              <a:rPr lang="el-GR" sz="2000" b="1" dirty="0" smtClean="0">
                <a:solidFill>
                  <a:srgbClr val="FFFF00"/>
                </a:solidFill>
                <a:latin typeface="Palatino Linotype" pitchFamily="18" charset="0"/>
              </a:rPr>
              <a:t>α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</a:rPr>
              <a:t> 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</a:rPr>
              <a:t>+ </a:t>
            </a:r>
            <a:r>
              <a:rPr lang="el-GR" sz="2000" b="1" dirty="0">
                <a:solidFill>
                  <a:srgbClr val="FFFF00"/>
                </a:solidFill>
                <a:latin typeface="Palatino Linotype" pitchFamily="18" charset="0"/>
              </a:rPr>
              <a:t>ε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</a:rPr>
              <a:t> 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  <a:sym typeface="Wingdings" pitchFamily="2" charset="2"/>
              </a:rPr>
              <a:t> </a:t>
            </a:r>
            <a:r>
              <a:rPr lang="el-GR" sz="2000" b="1" dirty="0">
                <a:solidFill>
                  <a:srgbClr val="FFFF00"/>
                </a:solidFill>
                <a:latin typeface="Palatino Linotype" pitchFamily="18" charset="0"/>
              </a:rPr>
              <a:t>ᾱ</a:t>
            </a:r>
            <a:endParaRPr lang="en-US" sz="2000" dirty="0">
              <a:solidFill>
                <a:schemeClr val="bg1"/>
              </a:solidFill>
              <a:latin typeface="Palatino Linotype" pitchFamily="18" charset="0"/>
            </a:endParaRPr>
          </a:p>
          <a:p>
            <a:pPr marL="990600" lvl="1" indent="-533400"/>
            <a:r>
              <a:rPr lang="el-GR" sz="2000" b="1" dirty="0" smtClean="0">
                <a:solidFill>
                  <a:srgbClr val="FFFF00"/>
                </a:solidFill>
                <a:latin typeface="Palatino Linotype" pitchFamily="18" charset="0"/>
              </a:rPr>
              <a:t>α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</a:rPr>
              <a:t> 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</a:rPr>
              <a:t>+ </a:t>
            </a:r>
            <a:r>
              <a:rPr lang="el-GR" sz="2000" b="1" dirty="0">
                <a:solidFill>
                  <a:srgbClr val="FFFF00"/>
                </a:solidFill>
                <a:latin typeface="Palatino Linotype" pitchFamily="18" charset="0"/>
              </a:rPr>
              <a:t>ου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</a:rPr>
              <a:t> 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  <a:sym typeface="Wingdings" pitchFamily="2" charset="2"/>
              </a:rPr>
              <a:t> </a:t>
            </a:r>
            <a:r>
              <a:rPr lang="el-GR" sz="2000" b="1" dirty="0" smtClean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ω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sym typeface="Wingdings" pitchFamily="2" charset="2"/>
              </a:rPr>
              <a:t> </a:t>
            </a:r>
            <a:endParaRPr lang="en-US" sz="2000" dirty="0" smtClean="0">
              <a:solidFill>
                <a:schemeClr val="bg1"/>
              </a:solidFill>
              <a:latin typeface="Palatino Linotype" pitchFamily="18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515772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(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ἐρωτά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ω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) 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ἐρωτ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ῶ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lvl="1"/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ask. </a:t>
            </a:r>
          </a:p>
          <a:p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(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ἐρωτ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ά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εις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) 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ἐρωτ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ᾷς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lvl="1"/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You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ask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(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ἐρωτ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ά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ει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) 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ἐρωτ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ᾷ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lvl="1"/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(S)he/it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asks. 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525963"/>
          </a:xfrm>
        </p:spPr>
        <p:txBody>
          <a:bodyPr/>
          <a:lstStyle/>
          <a:p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(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ἐρωτά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ομεν</a:t>
            </a:r>
            <a:r>
              <a:rPr lang="en-US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) 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ἐρωτ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ῶμεν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sz="3200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lvl="1"/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ask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(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ἐρωτ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ά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ετε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) 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ἐρωτ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ᾶτε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lvl="1"/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Y’all 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ask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(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ἐρωτ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ά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ουσι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) 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ἐρωτ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ῶσι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lvl="1"/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They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ask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19600" y="6858000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143000" y="6019800"/>
            <a:ext cx="670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  <a:defRPr/>
            </a:pPr>
            <a:r>
              <a:rPr lang="en-US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Building a Greek Verb</a:t>
            </a:r>
            <a:endParaRPr lang="en-US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Present Indicative Active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ἐρωτάω</a:t>
            </a:r>
            <a:r>
              <a:rPr lang="en-US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sz="2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8241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ending –</a:t>
            </a:r>
            <a:r>
              <a:rPr lang="el-GR" sz="2400" b="1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ειν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signals that an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ω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verb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 the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infinitive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(</a:t>
            </a:r>
            <a:r>
              <a:rPr lang="el-GR" sz="28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ἐρωτ</a:t>
            </a:r>
            <a:r>
              <a:rPr lang="el-GR" sz="28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ά</a:t>
            </a:r>
            <a:r>
              <a:rPr lang="el-GR" sz="28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ειν</a:t>
            </a:r>
            <a:r>
              <a:rPr lang="en-US" sz="28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8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) </a:t>
            </a:r>
            <a:r>
              <a:rPr lang="el-GR" sz="28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ἐρωτ</a:t>
            </a:r>
            <a:r>
              <a:rPr lang="el-GR" sz="28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ᾶν</a:t>
            </a:r>
            <a:r>
              <a:rPr lang="el-GR" sz="28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lvl="1"/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ask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” in the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infinitive mood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(mode) </a:t>
            </a:r>
          </a:p>
          <a:p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This form is the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present, infinitive, active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l-GR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0026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 rtlCol="0">
            <a:normAutofit lnSpcReduction="10000"/>
          </a:bodyPr>
          <a:lstStyle/>
          <a:p>
            <a:pPr>
              <a:buNone/>
              <a:defRPr/>
            </a:pPr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7 Vocabulary: Classical</a:t>
            </a:r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δράω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δράσω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do </a:t>
            </a: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ἐάω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ἐάσω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allow </a:t>
            </a: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ἐρωτάω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ήσω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ask </a:t>
            </a: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ζάω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ζήσω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live </a:t>
            </a: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νικάω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ήσω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conquer, defeat </a:t>
            </a: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ὁρμάω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ήσω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urge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hurry </a:t>
            </a: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πειράω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πειράσω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try, attempt</a:t>
            </a: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τελευτάω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άσω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finish, die  </a:t>
            </a: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τιμάω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ήσω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honor </a:t>
            </a: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τολμάω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ήσω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dare </a:t>
            </a: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marL="0" indent="0">
              <a:buNone/>
              <a:defRPr/>
            </a:pPr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8280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7 Vocabulary: NT (New Testament) 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ἀγαπάω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ήσω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love </a:t>
            </a:r>
            <a:endParaRPr lang="en-US" sz="2400" dirty="0" smtClean="0">
              <a:solidFill>
                <a:srgbClr val="FFFF00"/>
              </a:solidFill>
              <a:latin typeface="Palatino Linotype" pitchFamily="18" charset="0"/>
              <a:cs typeface="Times New Roman" pitchFamily="18" charset="0"/>
              <a:sym typeface="Wingdings" pitchFamily="2" charset="2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γεννάω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ήσω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give birth to</a:t>
            </a:r>
            <a:endParaRPr lang="en-US" sz="2400" dirty="0" smtClean="0">
              <a:solidFill>
                <a:srgbClr val="FFFF00"/>
              </a:solidFill>
              <a:latin typeface="Palatino Linotype" pitchFamily="18" charset="0"/>
              <a:cs typeface="Times New Roman" pitchFamily="18" charset="0"/>
              <a:sym typeface="Wingdings" pitchFamily="2" charset="2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ἐρωτάω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ήσω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ask </a:t>
            </a: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marL="742950" lvl="2" indent="-342900"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ἐπερωτάω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ask for </a:t>
            </a:r>
            <a:endParaRPr lang="el-GR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ζάω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ζήσω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live </a:t>
            </a: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πλανάω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ήσω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mislead </a:t>
            </a:r>
            <a:endParaRPr lang="en-US" sz="2400" dirty="0" smtClean="0">
              <a:solidFill>
                <a:srgbClr val="FFFF00"/>
              </a:solidFill>
              <a:latin typeface="Palatino Linotype" pitchFamily="18" charset="0"/>
              <a:cs typeface="Times New Roman" pitchFamily="18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243852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7724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Contract Verbs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least common type of contraction in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verbs involves -</a:t>
            </a:r>
            <a:r>
              <a:rPr lang="el-GR" sz="2400" b="1" dirty="0" smtClean="0">
                <a:solidFill>
                  <a:srgbClr val="FFFF00"/>
                </a:solidFill>
                <a:latin typeface="Palatino Linotype" pitchFamily="18" charset="0"/>
              </a:rPr>
              <a:t>ο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where the contractions are:  </a:t>
            </a:r>
          </a:p>
          <a:p>
            <a:pPr marL="990600" lvl="1" indent="-533400"/>
            <a:r>
              <a:rPr lang="el-GR" sz="2000" b="1" dirty="0" smtClean="0">
                <a:solidFill>
                  <a:srgbClr val="FFFF00"/>
                </a:solidFill>
                <a:latin typeface="Palatino Linotype" pitchFamily="18" charset="0"/>
              </a:rPr>
              <a:t>ο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</a:rPr>
              <a:t> 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</a:rPr>
              <a:t>+ </a:t>
            </a:r>
            <a:r>
              <a:rPr lang="el-GR" sz="2000" b="1" dirty="0">
                <a:solidFill>
                  <a:srgbClr val="FFFF00"/>
                </a:solidFill>
                <a:latin typeface="Palatino Linotype" pitchFamily="18" charset="0"/>
              </a:rPr>
              <a:t>ω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</a:rPr>
              <a:t> 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  <a:sym typeface="Wingdings" pitchFamily="2" charset="2"/>
              </a:rPr>
              <a:t> </a:t>
            </a:r>
            <a:r>
              <a:rPr lang="el-GR" sz="2000" b="1" dirty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ω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  <a:sym typeface="Wingdings" pitchFamily="2" charset="2"/>
              </a:rPr>
              <a:t> 	</a:t>
            </a:r>
            <a:endParaRPr lang="en-US" sz="2000" dirty="0" smtClean="0">
              <a:solidFill>
                <a:schemeClr val="bg1"/>
              </a:solidFill>
              <a:latin typeface="Palatino Linotype" pitchFamily="18" charset="0"/>
              <a:sym typeface="Wingdings" pitchFamily="2" charset="2"/>
            </a:endParaRPr>
          </a:p>
          <a:p>
            <a:pPr marL="990600" lvl="1" indent="-533400"/>
            <a:r>
              <a:rPr lang="el-GR" sz="2000" b="1" dirty="0" smtClean="0">
                <a:solidFill>
                  <a:srgbClr val="FFFF00"/>
                </a:solidFill>
                <a:latin typeface="Palatino Linotype" pitchFamily="18" charset="0"/>
              </a:rPr>
              <a:t>ο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</a:rPr>
              <a:t> 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</a:rPr>
              <a:t>+ </a:t>
            </a:r>
            <a:r>
              <a:rPr lang="el-GR" sz="2000" b="1" dirty="0">
                <a:solidFill>
                  <a:srgbClr val="FFFF00"/>
                </a:solidFill>
                <a:latin typeface="Palatino Linotype" pitchFamily="18" charset="0"/>
              </a:rPr>
              <a:t>ει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</a:rPr>
              <a:t> 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  <a:sym typeface="Wingdings" pitchFamily="2" charset="2"/>
              </a:rPr>
              <a:t> </a:t>
            </a:r>
            <a:r>
              <a:rPr lang="el-GR" sz="2000" b="1" dirty="0" smtClean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οι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sym typeface="Wingdings" pitchFamily="2" charset="2"/>
              </a:rPr>
              <a:t> </a:t>
            </a:r>
            <a:endParaRPr lang="en-US" sz="2000" dirty="0">
              <a:solidFill>
                <a:schemeClr val="bg1"/>
              </a:solidFill>
              <a:latin typeface="Palatino Linotype" pitchFamily="18" charset="0"/>
            </a:endParaRPr>
          </a:p>
          <a:p>
            <a:pPr marL="990600" lvl="1" indent="-533400"/>
            <a:r>
              <a:rPr lang="el-GR" sz="2000" b="1" dirty="0" smtClean="0">
                <a:solidFill>
                  <a:srgbClr val="FFFF00"/>
                </a:solidFill>
                <a:latin typeface="Palatino Linotype" pitchFamily="18" charset="0"/>
              </a:rPr>
              <a:t>ο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</a:rPr>
              <a:t> 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</a:rPr>
              <a:t>+ </a:t>
            </a:r>
            <a:r>
              <a:rPr lang="el-GR" sz="2000" b="1" dirty="0">
                <a:solidFill>
                  <a:srgbClr val="FFFF00"/>
                </a:solidFill>
                <a:latin typeface="Palatino Linotype" pitchFamily="18" charset="0"/>
              </a:rPr>
              <a:t>ο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</a:rPr>
              <a:t> 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  <a:sym typeface="Wingdings" pitchFamily="2" charset="2"/>
              </a:rPr>
              <a:t> </a:t>
            </a:r>
            <a:r>
              <a:rPr lang="el-GR" sz="2000" b="1" dirty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ου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  <a:sym typeface="Wingdings" pitchFamily="2" charset="2"/>
              </a:rPr>
              <a:t> </a:t>
            </a:r>
            <a:endParaRPr lang="en-US" sz="2000" dirty="0" smtClean="0">
              <a:solidFill>
                <a:schemeClr val="bg1"/>
              </a:solidFill>
              <a:latin typeface="Palatino Linotype" pitchFamily="18" charset="0"/>
              <a:sym typeface="Wingdings" pitchFamily="2" charset="2"/>
            </a:endParaRPr>
          </a:p>
          <a:p>
            <a:pPr marL="990600" lvl="1" indent="-533400"/>
            <a:r>
              <a:rPr lang="el-GR" sz="2000" b="1" dirty="0" smtClean="0">
                <a:solidFill>
                  <a:srgbClr val="FFFF00"/>
                </a:solidFill>
                <a:latin typeface="Palatino Linotype" pitchFamily="18" charset="0"/>
              </a:rPr>
              <a:t>ο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</a:rPr>
              <a:t> 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</a:rPr>
              <a:t>+ </a:t>
            </a:r>
            <a:r>
              <a:rPr lang="el-GR" sz="2000" b="1" dirty="0">
                <a:solidFill>
                  <a:srgbClr val="FFFF00"/>
                </a:solidFill>
                <a:latin typeface="Palatino Linotype" pitchFamily="18" charset="0"/>
              </a:rPr>
              <a:t>ε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</a:rPr>
              <a:t> 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  <a:sym typeface="Wingdings" pitchFamily="2" charset="2"/>
              </a:rPr>
              <a:t> </a:t>
            </a:r>
            <a:r>
              <a:rPr lang="el-GR" sz="2000" b="1" dirty="0" smtClean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ου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sym typeface="Wingdings" pitchFamily="2" charset="2"/>
              </a:rPr>
              <a:t> </a:t>
            </a:r>
            <a:endParaRPr lang="en-US" sz="2000" dirty="0">
              <a:solidFill>
                <a:schemeClr val="bg1"/>
              </a:solidFill>
              <a:latin typeface="Palatino Linotype" pitchFamily="18" charset="0"/>
            </a:endParaRPr>
          </a:p>
          <a:p>
            <a:pPr marL="990600" lvl="1" indent="-533400"/>
            <a:r>
              <a:rPr lang="el-GR" sz="2000" b="1" dirty="0" smtClean="0">
                <a:solidFill>
                  <a:srgbClr val="FFFF00"/>
                </a:solidFill>
                <a:latin typeface="Palatino Linotype" pitchFamily="18" charset="0"/>
              </a:rPr>
              <a:t>ο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</a:rPr>
              <a:t> 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</a:rPr>
              <a:t>+ </a:t>
            </a:r>
            <a:r>
              <a:rPr lang="el-GR" sz="2000" b="1" dirty="0">
                <a:solidFill>
                  <a:srgbClr val="FFFF00"/>
                </a:solidFill>
                <a:latin typeface="Palatino Linotype" pitchFamily="18" charset="0"/>
              </a:rPr>
              <a:t>ου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</a:rPr>
              <a:t> 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  <a:sym typeface="Wingdings" pitchFamily="2" charset="2"/>
              </a:rPr>
              <a:t> </a:t>
            </a:r>
            <a:r>
              <a:rPr lang="el-GR" sz="2000" b="1" dirty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ου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  <a:sym typeface="Wingdings" pitchFamily="2" charset="2"/>
              </a:rPr>
              <a:t> </a:t>
            </a:r>
            <a:endParaRPr lang="en-US" sz="2000" dirty="0" smtClean="0">
              <a:solidFill>
                <a:schemeClr val="bg1"/>
              </a:solidFill>
              <a:latin typeface="Palatino Linotype" pitchFamily="18" charset="0"/>
              <a:sym typeface="Wingdings" pitchFamily="2" charset="2"/>
            </a:endParaRPr>
          </a:p>
          <a:p>
            <a:pPr marL="0" indent="0">
              <a:buNone/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106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(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δηλό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ω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)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δηλ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ῶ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lvl="1"/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show. </a:t>
            </a:r>
          </a:p>
          <a:p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(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δηλό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εις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)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δηλ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οῖς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lvl="1"/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You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show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(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δηλό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ει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)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δηλ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οῖ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lvl="1"/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(S)he/it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shows. 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(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δηλό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ομεν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) 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δηλ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οῦμεν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lvl="1"/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show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(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δηλό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ετε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)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δηλ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οῦτε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lvl="1"/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Y’all 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show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(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δηλό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ουσι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) 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δηλ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οῦσι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lvl="1"/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They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show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19600" y="6858000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143000" y="6019800"/>
            <a:ext cx="670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  <a:defRPr/>
            </a:pPr>
            <a:r>
              <a:rPr lang="en-US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Building a Greek Verb</a:t>
            </a:r>
            <a:endParaRPr lang="en-US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Present Indicative Active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δηλό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ω</a:t>
            </a:r>
            <a:r>
              <a:rPr lang="en-US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sz="2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6482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ending –</a:t>
            </a:r>
            <a:r>
              <a:rPr lang="el-GR" sz="2400" b="1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ειν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signals that an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ω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verb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 the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infinitive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(</a:t>
            </a:r>
            <a:r>
              <a:rPr lang="el-GR" sz="28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δηλό</a:t>
            </a:r>
            <a:r>
              <a:rPr lang="el-GR" sz="28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ειν</a:t>
            </a:r>
            <a:r>
              <a:rPr lang="en-US" sz="28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8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) </a:t>
            </a:r>
            <a:r>
              <a:rPr lang="el-GR" sz="28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δηλ</a:t>
            </a:r>
            <a:r>
              <a:rPr lang="el-GR" sz="28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οῦν</a:t>
            </a:r>
            <a:r>
              <a:rPr lang="el-GR" sz="28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lvl="1"/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show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” in the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infinitive mood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(mode) </a:t>
            </a:r>
          </a:p>
          <a:p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This form is the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present, infinitive, active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l-GR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0094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b="1" dirty="0" smtClean="0">
              <a:solidFill>
                <a:schemeClr val="bg1"/>
              </a:solidFill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229600" cy="44958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from Unit 1: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Saying two vowels in a row </a:t>
            </a:r>
          </a:p>
          <a:p>
            <a:pPr>
              <a:lnSpc>
                <a:spcPct val="90000"/>
              </a:lnSpc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Speakers of Classical Greek did not like to say two vowel sounds in a row.  </a:t>
            </a:r>
          </a:p>
          <a:p>
            <a:pPr>
              <a:lnSpc>
                <a:spcPct val="90000"/>
              </a:lnSpc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Consequently, if two vowels came together, they tended to 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merge them into one </a:t>
            </a:r>
          </a:p>
          <a:p>
            <a:pPr marL="457200" lvl="1" indent="0">
              <a:lnSpc>
                <a:spcPct val="90000"/>
              </a:lnSpc>
              <a:buNone/>
            </a:pP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(called a “</a:t>
            </a:r>
            <a:r>
              <a:rPr lang="en-US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diphthong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,” Greek for “double sound”) 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en-US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contract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them.  </a:t>
            </a:r>
            <a:endParaRPr lang="en-US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Specifically: </a:t>
            </a:r>
          </a:p>
          <a:p>
            <a:pPr lvl="1"/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 vowel + </a:t>
            </a:r>
            <a:r>
              <a:rPr lang="el-GR" sz="2400" b="1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ι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b="1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υ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forms a diphthong.</a:t>
            </a:r>
          </a:p>
          <a:p>
            <a:pPr lvl="1"/>
            <a:r>
              <a:rPr lang="el-GR" sz="2400" b="1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b="1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and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b="1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contract with each other. </a:t>
            </a:r>
          </a:p>
        </p:txBody>
      </p:sp>
    </p:spTree>
    <p:extLst>
      <p:ext uri="{BB962C8B-B14F-4D97-AF65-F5344CB8AC3E}">
        <p14:creationId xmlns:p14="http://schemas.microsoft.com/office/powerpoint/2010/main" val="2972262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7 Vocabulary: Classical</a:t>
            </a:r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ἀξιόω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ώσω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consider worthy, valuable </a:t>
            </a: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δηλόω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ώσω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show</a:t>
            </a: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806934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7 Vocabulary: NT (New Testament) </a:t>
            </a:r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δηλόω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ώσω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show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</a:rPr>
              <a:t>δικαιόω</a:t>
            </a:r>
            <a:r>
              <a:rPr lang="el-GR" sz="2400" dirty="0"/>
              <a:t>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ώσω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justify </a:t>
            </a:r>
            <a:endParaRPr lang="en-US" sz="2400" dirty="0" smtClean="0"/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</a:rPr>
              <a:t>πληρόω</a:t>
            </a:r>
            <a:r>
              <a:rPr lang="el-GR" sz="2400" dirty="0">
                <a:solidFill>
                  <a:srgbClr val="FFFF00"/>
                </a:solidFill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ώσω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show, fulfill 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σταυρόω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ώσω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crucify 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φανερόω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ώσω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reveal 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>
              <a:defRPr/>
            </a:pP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675122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Contract Futures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Recall that Greek verbs add –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to their stems to form the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future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tense. 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Some verbs have stems that end in a liquid (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λ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-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ν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-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ρ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and Greek does not allow a liquid +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 these cases,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–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degrades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an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b="1" dirty="0" smtClean="0">
                <a:solidFill>
                  <a:srgbClr val="FFFF00"/>
                </a:solidFill>
                <a:latin typeface="Palatino Linotype" pitchFamily="18" charset="0"/>
              </a:rPr>
              <a:t>ε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which contracts just as it does in present contract verbs. 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 a vocabulary entry, the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future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is listed in its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contracted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form. </a:t>
            </a:r>
          </a:p>
        </p:txBody>
      </p:sp>
    </p:spTree>
    <p:extLst>
      <p:ext uri="{BB962C8B-B14F-4D97-AF65-F5344CB8AC3E}">
        <p14:creationId xmlns:p14="http://schemas.microsoft.com/office/powerpoint/2010/main" val="3134128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 rtlCol="0">
            <a:normAutofit fontScale="92500" lnSpcReduction="10000"/>
          </a:bodyPr>
          <a:lstStyle/>
          <a:p>
            <a:pPr>
              <a:buNone/>
              <a:defRPr/>
            </a:pPr>
            <a:r>
              <a:rPr lang="en-US" sz="3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7 Vocabulary: Classical</a:t>
            </a:r>
            <a:endParaRPr lang="en-US" sz="3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6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ἀγγέλλω</a:t>
            </a:r>
            <a:r>
              <a:rPr lang="el-GR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6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l-GR" sz="26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ἀγγελῶ 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report, tell </a:t>
            </a:r>
            <a:endParaRPr lang="el-GR" sz="2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>
              <a:defRPr/>
            </a:pPr>
            <a:r>
              <a:rPr lang="el-GR" sz="26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αἴρω</a:t>
            </a:r>
            <a:r>
              <a:rPr lang="el-GR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6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l-GR" sz="26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ἀρῶ 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raise </a:t>
            </a:r>
            <a:endParaRPr lang="el-GR" sz="2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>
              <a:defRPr/>
            </a:pPr>
            <a:r>
              <a:rPr lang="el-GR" sz="26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ἀποκτείνω</a:t>
            </a:r>
            <a:r>
              <a:rPr lang="el-GR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6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l-GR" sz="26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-</a:t>
            </a:r>
            <a:r>
              <a:rPr lang="el-GR" sz="26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κτενῶ 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kill </a:t>
            </a:r>
            <a:endParaRPr lang="el-GR" sz="2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>
              <a:defRPr/>
            </a:pPr>
            <a:r>
              <a:rPr lang="el-GR" sz="26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ἀπόλλυμι</a:t>
            </a:r>
            <a:r>
              <a:rPr lang="en-US" sz="2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6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sz="26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ἀπολῶ</a:t>
            </a:r>
            <a:r>
              <a:rPr lang="el-GR" sz="26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kill</a:t>
            </a:r>
            <a:r>
              <a:rPr lang="en-US" sz="2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destroy </a:t>
            </a:r>
            <a:endParaRPr lang="en-US" sz="2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6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βάλλω</a:t>
            </a:r>
            <a:r>
              <a:rPr lang="el-GR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6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l-GR" sz="26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βαλῶ 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throw </a:t>
            </a:r>
            <a:endParaRPr lang="el-GR" sz="2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>
              <a:defRPr/>
            </a:pPr>
            <a:r>
              <a:rPr lang="el-GR" sz="26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διαφθείρω</a:t>
            </a:r>
            <a:r>
              <a:rPr lang="el-GR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6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l-GR" sz="26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-</a:t>
            </a:r>
            <a:r>
              <a:rPr lang="el-GR" sz="26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φθερῶ 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destroy </a:t>
            </a:r>
            <a:endParaRPr lang="el-GR" sz="2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>
              <a:defRPr/>
            </a:pPr>
            <a:r>
              <a:rPr lang="el-GR" sz="26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κρίνω</a:t>
            </a:r>
            <a:r>
              <a:rPr lang="el-GR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6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l-GR" sz="26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κρινῶ </a:t>
            </a:r>
            <a:r>
              <a:rPr lang="en-US" sz="2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judge, decide, determine</a:t>
            </a:r>
            <a:endParaRPr lang="el-GR" sz="2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>
              <a:defRPr/>
            </a:pPr>
            <a:r>
              <a:rPr lang="el-GR" sz="26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μένω</a:t>
            </a:r>
            <a:r>
              <a:rPr lang="el-GR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6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l-GR" sz="26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μενῶ 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remain, stay </a:t>
            </a:r>
            <a:endParaRPr lang="el-GR" sz="2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>
              <a:defRPr/>
            </a:pPr>
            <a:r>
              <a:rPr lang="el-GR" sz="26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τέμνω</a:t>
            </a:r>
            <a:r>
              <a:rPr lang="el-GR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6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l-GR" sz="26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τεμῶ 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cut </a:t>
            </a:r>
            <a:endParaRPr lang="el-GR" sz="2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>
              <a:defRPr/>
            </a:pPr>
            <a:r>
              <a:rPr lang="el-GR" sz="26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φαίνω</a:t>
            </a:r>
            <a:r>
              <a:rPr lang="el-GR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6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l-GR" sz="26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φανῶ 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make appear</a:t>
            </a:r>
            <a:endParaRPr lang="en-US" sz="2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6860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7 Vocabulary: Classical</a:t>
            </a:r>
          </a:p>
          <a:p>
            <a:pPr>
              <a:buNone/>
              <a:defRPr/>
            </a:pP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A few other verbs also have contract futures. </a:t>
            </a:r>
            <a:endParaRPr lang="en-US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ἐλαύνω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ἐλῶ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march </a:t>
            </a:r>
          </a:p>
          <a:p>
            <a:pPr lvl="1"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This future is an -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α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contract. 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</a:rPr>
              <a:t>καλέω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</a:rPr>
              <a:t> καλῶ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call </a:t>
            </a:r>
          </a:p>
          <a:p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</a:rPr>
              <a:t>κομίζω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</a:rPr>
              <a:t>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</a:rPr>
              <a:t>κομιῶ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provide for </a:t>
            </a:r>
          </a:p>
          <a:p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λέγω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ἐρῶ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say, tell </a:t>
            </a:r>
            <a:endParaRPr lang="el-GR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Classical Greek uses both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ἐρῶ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λέξω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(see Unit 7.3) as the future of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λέγω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l-GR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</a:rPr>
              <a:t>νομίζω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</a:rPr>
              <a:t> νομιῶ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believe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</a:rPr>
              <a:t> </a:t>
            </a:r>
          </a:p>
          <a:p>
            <a:endParaRPr lang="en-US" sz="2400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633483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7 Vocabulary: NT (New Testament) 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αἴρω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ἀρῶ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raise </a:t>
            </a: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ἀπαγγέλλω 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-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αγγελῶ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report, tell </a:t>
            </a: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lvl="1">
              <a:defRPr/>
            </a:pP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παραγγέλλω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command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, order </a:t>
            </a:r>
            <a:endParaRPr lang="el-GR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ἀποκτείνω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-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κτενῶ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kill </a:t>
            </a: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ἀπόλλυμι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ἀπολῶ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kill, destroy 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ἀποστέλλω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-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στελῶ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send away </a:t>
            </a: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βάλλω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βαλῶ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throw </a:t>
            </a: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lvl="1"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ἐκβάλλω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throw </a:t>
            </a:r>
            <a:endParaRPr lang="el-GR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593305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7 Vocabulary: NT (New Testament) 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ἐγείρω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 ἐγερῶ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raise up</a:t>
            </a: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κρίνω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κρινῶ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judge, decide, determine</a:t>
            </a: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μένω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μενῶ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remain, stay </a:t>
            </a: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σπείρω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 σπερῶ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sow</a:t>
            </a: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φαίνω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φανῶ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make appear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7000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7 Vocabulary: </a:t>
            </a: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NT (New Testament) </a:t>
            </a:r>
            <a:endParaRPr lang="en-US" sz="28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defRPr/>
            </a:pP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A few other verbs also have contract futures. </a:t>
            </a:r>
            <a:endParaRPr lang="en-US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ἐγγίζω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ἐγγιῶ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come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near </a:t>
            </a: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</a:rPr>
              <a:t>ἐλπίζω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</a:rPr>
              <a:t>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</a:rPr>
              <a:t>ἐλπιῶ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hope for </a:t>
            </a: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ἐυαγγελίζω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</a:rPr>
              <a:t>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ἐυαγγελ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</a:rPr>
              <a:t>ιῶ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bring good news, preach </a:t>
            </a:r>
            <a:endParaRPr lang="en-US" sz="2400" dirty="0" smtClean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καθαρίζω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καθαριῶ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cleanse</a:t>
            </a: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</a:rPr>
              <a:t>καλέω καλῶ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call </a:t>
            </a:r>
          </a:p>
          <a:p>
            <a:pPr lvl="1"/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παρακαλέω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beg, encourage</a:t>
            </a:r>
          </a:p>
          <a:p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λέγω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ἐρῶ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say, tell </a:t>
            </a: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Biblical Greek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uses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only 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ἐρῶ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(never 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λέξω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as the future of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λέγω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l-GR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277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7 part 4 Vocabulary: Core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ἀγγέλλω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 ἀγγελῶ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report, tell </a:t>
            </a: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αἴρω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 ἀρῶ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raise </a:t>
            </a: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αἰτέω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ήσω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beg, ask </a:t>
            </a: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ἀποκτείνω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-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κτενῶ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kill </a:t>
            </a: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ἀπόλλυμι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ἀπολῶ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kill, destroy 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βάλλω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 βαλῶ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throw </a:t>
            </a: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δηλόω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ώσω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show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δοκέω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δόξω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seem </a:t>
            </a:r>
          </a:p>
          <a:p>
            <a:pPr marL="0" indent="0">
              <a:buNone/>
              <a:defRPr/>
            </a:pP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0959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7 part 4 Vocabulary: Core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θέλω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ἐθελήσω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want 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ἐρωτάω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ήσω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ask </a:t>
            </a: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εὑρίσκω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εὑρήσω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find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ζάω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 ζήσω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live </a:t>
            </a: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ζητέω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ήσω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seek </a:t>
            </a: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</a:rPr>
              <a:t>καλέω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</a:rPr>
              <a:t>καλῶ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call 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κρατέω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ήσω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rule over </a:t>
            </a: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κρίνω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 κρινῶ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judge, decide,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determine</a:t>
            </a: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219353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b="1" dirty="0" smtClean="0">
              <a:solidFill>
                <a:schemeClr val="bg1"/>
              </a:solidFill>
            </a:endParaRP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el-GR" sz="2800" b="1" dirty="0" smtClean="0">
                <a:solidFill>
                  <a:srgbClr val="FFFF00"/>
                </a:solidFill>
                <a:latin typeface="Palatino Linotype" pitchFamily="18" charset="0"/>
              </a:rPr>
              <a:t>α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800" dirty="0" smtClean="0">
                <a:solidFill>
                  <a:schemeClr val="bg1"/>
                </a:solidFill>
              </a:rPr>
              <a:t> </a:t>
            </a:r>
            <a:r>
              <a:rPr lang="el-GR" sz="2800" b="1" dirty="0" smtClean="0">
                <a:solidFill>
                  <a:srgbClr val="FFFF00"/>
                </a:solidFill>
                <a:latin typeface="Palatino Linotype" pitchFamily="18" charset="0"/>
              </a:rPr>
              <a:t>ε</a:t>
            </a:r>
            <a:r>
              <a:rPr lang="en-US" sz="2800" dirty="0" smtClean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l-GR" sz="2800" dirty="0" smtClean="0">
                <a:solidFill>
                  <a:schemeClr val="bg1"/>
                </a:solidFill>
              </a:rPr>
              <a:t> </a:t>
            </a:r>
            <a:r>
              <a:rPr lang="el-GR" sz="2800" b="1" dirty="0" smtClean="0">
                <a:solidFill>
                  <a:srgbClr val="FFFF00"/>
                </a:solidFill>
                <a:latin typeface="Palatino Linotype" pitchFamily="18" charset="0"/>
              </a:rPr>
              <a:t>ο</a:t>
            </a:r>
            <a:r>
              <a:rPr lang="en-US" sz="2800" dirty="0" smtClean="0">
                <a:solidFill>
                  <a:schemeClr val="bg1"/>
                </a:solidFill>
                <a:cs typeface="Times New Roman" pitchFamily="18" charset="0"/>
              </a:rPr>
              <a:t> + </a:t>
            </a:r>
            <a:r>
              <a:rPr lang="el-GR" sz="2800" b="1" dirty="0" smtClean="0">
                <a:solidFill>
                  <a:srgbClr val="FFFF00"/>
                </a:solidFill>
                <a:latin typeface="Palatino Linotype" pitchFamily="18" charset="0"/>
              </a:rPr>
              <a:t>α</a:t>
            </a:r>
            <a:r>
              <a:rPr lang="en-US" sz="2800" dirty="0" smtClean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contract:</a:t>
            </a:r>
          </a:p>
          <a:p>
            <a:pPr eaLnBrk="1" hangingPunct="1"/>
            <a:r>
              <a:rPr lang="el-GR" sz="2800" b="1" dirty="0" smtClean="0">
                <a:solidFill>
                  <a:srgbClr val="FFFF00"/>
                </a:solidFill>
                <a:latin typeface="Palatino Linotype" pitchFamily="18" charset="0"/>
              </a:rPr>
              <a:t>α</a:t>
            </a:r>
            <a:r>
              <a:rPr lang="el-GR" sz="2800" b="1" dirty="0" smtClean="0">
                <a:solidFill>
                  <a:srgbClr val="FFFF00"/>
                </a:solidFill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cs typeface="Times New Roman" pitchFamily="18" charset="0"/>
              </a:rPr>
              <a:t>+ </a:t>
            </a:r>
            <a:r>
              <a:rPr lang="el-GR" sz="2800" b="1" dirty="0" smtClean="0">
                <a:solidFill>
                  <a:srgbClr val="FFFF00"/>
                </a:solidFill>
                <a:latin typeface="Palatino Linotype" pitchFamily="18" charset="0"/>
              </a:rPr>
              <a:t>α</a:t>
            </a:r>
            <a:r>
              <a:rPr lang="el-GR" sz="2800" dirty="0" smtClean="0">
                <a:solidFill>
                  <a:schemeClr val="bg1"/>
                </a:solidFill>
              </a:rPr>
              <a:t> = </a:t>
            </a:r>
            <a:r>
              <a:rPr lang="el-GR" sz="2800" b="1" dirty="0" smtClean="0">
                <a:solidFill>
                  <a:srgbClr val="FFFF00"/>
                </a:solidFill>
                <a:latin typeface="Palatino Linotype" pitchFamily="18" charset="0"/>
              </a:rPr>
              <a:t>ᾱ</a:t>
            </a:r>
            <a:r>
              <a:rPr lang="el-GR" sz="2800" dirty="0" smtClean="0">
                <a:solidFill>
                  <a:schemeClr val="bg1"/>
                </a:solidFill>
              </a:rPr>
              <a:t> </a:t>
            </a:r>
            <a:endParaRPr lang="el-GR" sz="2800" b="1" dirty="0" smtClean="0">
              <a:solidFill>
                <a:srgbClr val="FFFF00"/>
              </a:solidFill>
            </a:endParaRPr>
          </a:p>
          <a:p>
            <a:pPr lvl="1" eaLnBrk="1" hangingPunct="1"/>
            <a:endParaRPr lang="el-GR" sz="2400" b="1" dirty="0" smtClean="0">
              <a:solidFill>
                <a:srgbClr val="FFFF00"/>
              </a:solidFill>
            </a:endParaRPr>
          </a:p>
          <a:p>
            <a:pPr eaLnBrk="1" hangingPunct="1"/>
            <a:r>
              <a:rPr lang="el-GR" sz="2800" b="1" dirty="0" smtClean="0">
                <a:solidFill>
                  <a:srgbClr val="FFFF00"/>
                </a:solidFill>
                <a:latin typeface="Palatino Linotype" pitchFamily="18" charset="0"/>
              </a:rPr>
              <a:t>ε</a:t>
            </a:r>
            <a:r>
              <a:rPr lang="el-GR" sz="2800" b="1" dirty="0" smtClean="0">
                <a:solidFill>
                  <a:srgbClr val="FFFF00"/>
                </a:solidFill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cs typeface="Times New Roman" pitchFamily="18" charset="0"/>
              </a:rPr>
              <a:t>+ </a:t>
            </a:r>
            <a:r>
              <a:rPr lang="el-GR" sz="2800" b="1" dirty="0" smtClean="0">
                <a:solidFill>
                  <a:srgbClr val="FFFF00"/>
                </a:solidFill>
                <a:latin typeface="Palatino Linotype" pitchFamily="18" charset="0"/>
              </a:rPr>
              <a:t>α</a:t>
            </a:r>
            <a:r>
              <a:rPr lang="el-GR" sz="2800" dirty="0" smtClean="0">
                <a:solidFill>
                  <a:schemeClr val="bg1"/>
                </a:solidFill>
              </a:rPr>
              <a:t> = </a:t>
            </a:r>
            <a:r>
              <a:rPr lang="el-GR" sz="2800" b="1" dirty="0" smtClean="0">
                <a:solidFill>
                  <a:srgbClr val="FFFF00"/>
                </a:solidFill>
                <a:latin typeface="Palatino Linotype" pitchFamily="18" charset="0"/>
              </a:rPr>
              <a:t>η</a:t>
            </a:r>
            <a:r>
              <a:rPr lang="el-GR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cs typeface="Times New Roman" pitchFamily="18" charset="0"/>
              </a:rPr>
              <a:t> </a:t>
            </a:r>
            <a:endParaRPr lang="el-GR" sz="2800" b="1" dirty="0" smtClean="0">
              <a:solidFill>
                <a:srgbClr val="FFFF00"/>
              </a:solidFill>
            </a:endParaRPr>
          </a:p>
          <a:p>
            <a:pPr lvl="1" eaLnBrk="1" hangingPunct="1"/>
            <a:endParaRPr lang="el-GR" sz="2400" b="1" dirty="0" smtClean="0">
              <a:solidFill>
                <a:srgbClr val="FFFF00"/>
              </a:solidFill>
            </a:endParaRPr>
          </a:p>
          <a:p>
            <a:pPr eaLnBrk="1" hangingPunct="1"/>
            <a:r>
              <a:rPr lang="el-GR" sz="2800" b="1" dirty="0" smtClean="0">
                <a:solidFill>
                  <a:srgbClr val="FFFF00"/>
                </a:solidFill>
                <a:latin typeface="Palatino Linotype" pitchFamily="18" charset="0"/>
              </a:rPr>
              <a:t>ο</a:t>
            </a:r>
            <a:r>
              <a:rPr lang="el-GR" sz="2800" b="1" dirty="0" smtClean="0">
                <a:solidFill>
                  <a:srgbClr val="FFFF00"/>
                </a:solidFill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cs typeface="Times New Roman" pitchFamily="18" charset="0"/>
              </a:rPr>
              <a:t>+ </a:t>
            </a:r>
            <a:r>
              <a:rPr lang="el-GR" sz="2800" b="1" dirty="0" smtClean="0">
                <a:solidFill>
                  <a:srgbClr val="FFFF00"/>
                </a:solidFill>
                <a:latin typeface="Palatino Linotype" pitchFamily="18" charset="0"/>
              </a:rPr>
              <a:t>α</a:t>
            </a:r>
            <a:r>
              <a:rPr lang="el-GR" sz="2800" dirty="0" smtClean="0">
                <a:solidFill>
                  <a:schemeClr val="bg1"/>
                </a:solidFill>
              </a:rPr>
              <a:t> = </a:t>
            </a:r>
            <a:r>
              <a:rPr lang="el-GR" sz="2800" b="1" dirty="0" smtClean="0">
                <a:solidFill>
                  <a:srgbClr val="FFFF00"/>
                </a:solidFill>
                <a:latin typeface="Palatino Linotype" pitchFamily="18" charset="0"/>
              </a:rPr>
              <a:t>ω</a:t>
            </a:r>
            <a:r>
              <a:rPr lang="el-GR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cs typeface="Times New Roman" pitchFamily="18" charset="0"/>
              </a:rPr>
              <a:t> </a:t>
            </a:r>
            <a:endParaRPr lang="el-GR" sz="2800" b="1" dirty="0" smtClean="0">
              <a:solidFill>
                <a:srgbClr val="FFFF00"/>
              </a:solidFill>
            </a:endParaRPr>
          </a:p>
          <a:p>
            <a:pPr lvl="1" eaLnBrk="1" hangingPunct="1"/>
            <a:endParaRPr lang="en-US" sz="24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5800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7 part 4 Vocabulary: Core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λαλέω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ήσω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talk, babble </a:t>
            </a: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λέγω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ἐρῶ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say, tell </a:t>
            </a: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μέλλω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μελλήσω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intend, be about to</a:t>
            </a: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μένω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 μενῶ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remain, stay </a:t>
            </a: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ποιέω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ήσω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do, make </a:t>
            </a: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φαίνω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 φανῶ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make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appear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χαίρω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χαιρήσω</a:t>
            </a:r>
            <a:r>
              <a:rPr lang="en-US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be happy, say hello </a:t>
            </a: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  <a:defRPr/>
            </a:pP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9353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b="1" dirty="0" smtClean="0">
              <a:solidFill>
                <a:schemeClr val="bg1"/>
              </a:solidFill>
            </a:endParaRP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el-GR" sz="2800" b="1" dirty="0" smtClean="0">
                <a:solidFill>
                  <a:srgbClr val="FFFF00"/>
                </a:solidFill>
                <a:latin typeface="Palatino Linotype" pitchFamily="18" charset="0"/>
              </a:rPr>
              <a:t>α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b="1" dirty="0" smtClean="0">
                <a:solidFill>
                  <a:srgbClr val="FFFF00"/>
                </a:solidFill>
                <a:latin typeface="Palatino Linotype" pitchFamily="18" charset="0"/>
              </a:rPr>
              <a:t>ε</a:t>
            </a:r>
            <a:r>
              <a:rPr lang="en-US" sz="2800" dirty="0" smtClean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l-GR" sz="2800" dirty="0" smtClean="0">
                <a:solidFill>
                  <a:schemeClr val="bg1"/>
                </a:solidFill>
              </a:rPr>
              <a:t> </a:t>
            </a:r>
            <a:r>
              <a:rPr lang="el-GR" sz="2800" b="1" dirty="0" smtClean="0">
                <a:solidFill>
                  <a:srgbClr val="FFFF00"/>
                </a:solidFill>
                <a:latin typeface="Palatino Linotype" pitchFamily="18" charset="0"/>
              </a:rPr>
              <a:t>ο</a:t>
            </a:r>
            <a:r>
              <a:rPr lang="en-US" sz="2800" dirty="0" smtClean="0">
                <a:solidFill>
                  <a:schemeClr val="bg1"/>
                </a:solidFill>
                <a:cs typeface="Times New Roman" pitchFamily="18" charset="0"/>
              </a:rPr>
              <a:t> + </a:t>
            </a:r>
            <a:r>
              <a:rPr lang="el-GR" sz="2800" b="1" dirty="0" smtClean="0">
                <a:solidFill>
                  <a:srgbClr val="FFFF00"/>
                </a:solidFill>
                <a:latin typeface="Palatino Linotype" pitchFamily="18" charset="0"/>
              </a:rPr>
              <a:t>ε</a:t>
            </a:r>
            <a:r>
              <a:rPr lang="en-US" sz="2800" dirty="0" smtClean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contract:</a:t>
            </a:r>
          </a:p>
          <a:p>
            <a:pPr eaLnBrk="1" hangingPunct="1"/>
            <a:r>
              <a:rPr lang="el-GR" sz="2800" b="1" dirty="0" smtClean="0">
                <a:solidFill>
                  <a:srgbClr val="FFFF00"/>
                </a:solidFill>
                <a:latin typeface="Palatino Linotype" pitchFamily="18" charset="0"/>
              </a:rPr>
              <a:t>α</a:t>
            </a:r>
            <a:r>
              <a:rPr lang="el-GR" sz="2800" b="1" dirty="0" smtClean="0">
                <a:solidFill>
                  <a:srgbClr val="FFFF00"/>
                </a:solidFill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cs typeface="Times New Roman" pitchFamily="18" charset="0"/>
              </a:rPr>
              <a:t>+ </a:t>
            </a:r>
            <a:r>
              <a:rPr lang="el-GR" sz="2800" b="1" dirty="0" smtClean="0">
                <a:solidFill>
                  <a:srgbClr val="FFFF00"/>
                </a:solidFill>
                <a:latin typeface="Palatino Linotype" pitchFamily="18" charset="0"/>
              </a:rPr>
              <a:t>ε</a:t>
            </a:r>
            <a:r>
              <a:rPr lang="el-GR" sz="2800" dirty="0" smtClean="0">
                <a:solidFill>
                  <a:schemeClr val="bg1"/>
                </a:solidFill>
              </a:rPr>
              <a:t> = </a:t>
            </a:r>
            <a:r>
              <a:rPr lang="el-GR" sz="2800" b="1" dirty="0" smtClean="0">
                <a:solidFill>
                  <a:srgbClr val="FFFF00"/>
                </a:solidFill>
                <a:latin typeface="Palatino Linotype" pitchFamily="18" charset="0"/>
              </a:rPr>
              <a:t>ᾱ</a:t>
            </a:r>
            <a:r>
              <a:rPr lang="el-GR" sz="2800" dirty="0" smtClean="0">
                <a:solidFill>
                  <a:schemeClr val="bg1"/>
                </a:solidFill>
              </a:rPr>
              <a:t> </a:t>
            </a:r>
            <a:endParaRPr lang="el-GR" sz="2800" b="1" dirty="0" smtClean="0">
              <a:solidFill>
                <a:srgbClr val="FFFF00"/>
              </a:solidFill>
            </a:endParaRPr>
          </a:p>
          <a:p>
            <a:pPr lvl="1" eaLnBrk="1" hangingPunct="1"/>
            <a:endParaRPr lang="el-GR" sz="2400" b="1" dirty="0" smtClean="0">
              <a:solidFill>
                <a:srgbClr val="FFFF00"/>
              </a:solidFill>
            </a:endParaRPr>
          </a:p>
          <a:p>
            <a:pPr eaLnBrk="1" hangingPunct="1"/>
            <a:r>
              <a:rPr lang="el-GR" sz="2800" b="1" dirty="0" smtClean="0">
                <a:solidFill>
                  <a:srgbClr val="FFFF00"/>
                </a:solidFill>
                <a:latin typeface="Palatino Linotype" pitchFamily="18" charset="0"/>
              </a:rPr>
              <a:t>ε</a:t>
            </a:r>
            <a:r>
              <a:rPr lang="el-GR" sz="2800" b="1" dirty="0" smtClean="0">
                <a:solidFill>
                  <a:srgbClr val="FFFF00"/>
                </a:solidFill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cs typeface="Times New Roman" pitchFamily="18" charset="0"/>
              </a:rPr>
              <a:t>+ </a:t>
            </a:r>
            <a:r>
              <a:rPr lang="el-GR" sz="2800" b="1" dirty="0" smtClean="0">
                <a:solidFill>
                  <a:srgbClr val="FFFF00"/>
                </a:solidFill>
                <a:latin typeface="Palatino Linotype" pitchFamily="18" charset="0"/>
              </a:rPr>
              <a:t>ε</a:t>
            </a:r>
            <a:r>
              <a:rPr lang="el-GR" sz="2800" dirty="0" smtClean="0">
                <a:solidFill>
                  <a:schemeClr val="bg1"/>
                </a:solidFill>
              </a:rPr>
              <a:t> = </a:t>
            </a:r>
            <a:r>
              <a:rPr lang="el-GR" sz="2800" b="1" dirty="0" smtClean="0">
                <a:solidFill>
                  <a:srgbClr val="FFFF00"/>
                </a:solidFill>
                <a:latin typeface="Palatino Linotype" pitchFamily="18" charset="0"/>
              </a:rPr>
              <a:t>ει</a:t>
            </a:r>
            <a:r>
              <a:rPr lang="el-GR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cs typeface="Times New Roman" pitchFamily="18" charset="0"/>
              </a:rPr>
              <a:t> </a:t>
            </a:r>
            <a:endParaRPr lang="el-GR" sz="2800" b="1" dirty="0" smtClean="0">
              <a:solidFill>
                <a:srgbClr val="FFFF00"/>
              </a:solidFill>
            </a:endParaRPr>
          </a:p>
          <a:p>
            <a:pPr lvl="1" eaLnBrk="1" hangingPunct="1"/>
            <a:endParaRPr lang="el-GR" sz="2400" b="1" dirty="0" smtClean="0">
              <a:solidFill>
                <a:srgbClr val="FFFF00"/>
              </a:solidFill>
            </a:endParaRPr>
          </a:p>
          <a:p>
            <a:pPr eaLnBrk="1" hangingPunct="1"/>
            <a:r>
              <a:rPr lang="el-GR" sz="2800" b="1" dirty="0" smtClean="0">
                <a:solidFill>
                  <a:srgbClr val="FFFF00"/>
                </a:solidFill>
                <a:latin typeface="Palatino Linotype" pitchFamily="18" charset="0"/>
              </a:rPr>
              <a:t>ο</a:t>
            </a:r>
            <a:r>
              <a:rPr lang="el-GR" sz="2800" b="1" dirty="0" smtClean="0">
                <a:solidFill>
                  <a:srgbClr val="FFFF00"/>
                </a:solidFill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cs typeface="Times New Roman" pitchFamily="18" charset="0"/>
              </a:rPr>
              <a:t>+ </a:t>
            </a:r>
            <a:r>
              <a:rPr lang="el-GR" sz="2800" b="1" dirty="0" smtClean="0">
                <a:solidFill>
                  <a:srgbClr val="FFFF00"/>
                </a:solidFill>
                <a:latin typeface="Palatino Linotype" pitchFamily="18" charset="0"/>
              </a:rPr>
              <a:t>ε</a:t>
            </a:r>
            <a:r>
              <a:rPr lang="el-GR" sz="2800" dirty="0" smtClean="0">
                <a:solidFill>
                  <a:schemeClr val="bg1"/>
                </a:solidFill>
              </a:rPr>
              <a:t> = </a:t>
            </a:r>
            <a:r>
              <a:rPr lang="el-GR" sz="2800" b="1" dirty="0" smtClean="0">
                <a:solidFill>
                  <a:srgbClr val="FFFF00"/>
                </a:solidFill>
                <a:latin typeface="Palatino Linotype" pitchFamily="18" charset="0"/>
              </a:rPr>
              <a:t>ου</a:t>
            </a:r>
            <a:r>
              <a:rPr lang="el-GR" sz="2800" dirty="0" smtClean="0">
                <a:solidFill>
                  <a:schemeClr val="bg1"/>
                </a:solidFill>
                <a:latin typeface="Palatino Linotype" pitchFamily="18" charset="0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l-GR" sz="2800" b="1" dirty="0" smtClean="0">
              <a:solidFill>
                <a:srgbClr val="FFFF00"/>
              </a:solidFill>
              <a:latin typeface="Palatino Linotype" pitchFamily="18" charset="0"/>
            </a:endParaRPr>
          </a:p>
          <a:p>
            <a:pPr lvl="1" eaLnBrk="1" hangingPunct="1"/>
            <a:endParaRPr lang="en-US" sz="24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9246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b="1" dirty="0" smtClean="0">
              <a:solidFill>
                <a:schemeClr val="bg1"/>
              </a:solidFill>
            </a:endParaRP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el-GR" sz="2800" b="1" dirty="0" smtClean="0">
                <a:solidFill>
                  <a:srgbClr val="FFFF00"/>
                </a:solidFill>
                <a:latin typeface="Palatino Linotype" pitchFamily="18" charset="0"/>
              </a:rPr>
              <a:t>α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b="1" dirty="0" smtClean="0">
                <a:solidFill>
                  <a:srgbClr val="FFFF00"/>
                </a:solidFill>
                <a:latin typeface="Palatino Linotype" pitchFamily="18" charset="0"/>
              </a:rPr>
              <a:t>ε</a:t>
            </a:r>
            <a:r>
              <a:rPr lang="en-US" sz="2800" dirty="0" smtClean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l-GR" sz="2800" dirty="0" smtClean="0">
                <a:solidFill>
                  <a:schemeClr val="bg1"/>
                </a:solidFill>
              </a:rPr>
              <a:t> </a:t>
            </a:r>
            <a:r>
              <a:rPr lang="el-GR" sz="2800" b="1" dirty="0" smtClean="0">
                <a:solidFill>
                  <a:srgbClr val="FFFF00"/>
                </a:solidFill>
                <a:latin typeface="Palatino Linotype" pitchFamily="18" charset="0"/>
              </a:rPr>
              <a:t>ο</a:t>
            </a:r>
            <a:r>
              <a:rPr lang="en-US" sz="2800" dirty="0" smtClean="0">
                <a:solidFill>
                  <a:schemeClr val="bg1"/>
                </a:solidFill>
                <a:cs typeface="Times New Roman" pitchFamily="18" charset="0"/>
              </a:rPr>
              <a:t> +</a:t>
            </a:r>
            <a:r>
              <a:rPr lang="el-GR" sz="2800" dirty="0" smtClean="0">
                <a:solidFill>
                  <a:schemeClr val="bg1"/>
                </a:solidFill>
              </a:rPr>
              <a:t> </a:t>
            </a:r>
            <a:r>
              <a:rPr lang="el-GR" sz="2800" b="1" dirty="0" smtClean="0">
                <a:solidFill>
                  <a:srgbClr val="FFFF00"/>
                </a:solidFill>
                <a:latin typeface="Palatino Linotype" pitchFamily="18" charset="0"/>
              </a:rPr>
              <a:t>ο</a:t>
            </a:r>
            <a:r>
              <a:rPr lang="en-US" sz="2800" dirty="0" smtClean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contract:</a:t>
            </a:r>
          </a:p>
          <a:p>
            <a:pPr eaLnBrk="1" hangingPunct="1"/>
            <a:r>
              <a:rPr lang="el-GR" sz="2800" b="1" dirty="0" smtClean="0">
                <a:solidFill>
                  <a:srgbClr val="FFFF00"/>
                </a:solidFill>
                <a:latin typeface="Palatino Linotype" pitchFamily="18" charset="0"/>
              </a:rPr>
              <a:t>α</a:t>
            </a:r>
            <a:r>
              <a:rPr lang="el-GR" sz="2800" b="1" dirty="0" smtClean="0">
                <a:solidFill>
                  <a:srgbClr val="FFFF00"/>
                </a:solidFill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cs typeface="Times New Roman" pitchFamily="18" charset="0"/>
              </a:rPr>
              <a:t>+ </a:t>
            </a:r>
            <a:r>
              <a:rPr lang="el-GR" sz="2800" b="1" dirty="0" smtClean="0">
                <a:solidFill>
                  <a:srgbClr val="FFFF00"/>
                </a:solidFill>
                <a:latin typeface="Palatino Linotype" pitchFamily="18" charset="0"/>
              </a:rPr>
              <a:t>ο</a:t>
            </a:r>
            <a:r>
              <a:rPr lang="el-GR" sz="2800" dirty="0" smtClean="0">
                <a:solidFill>
                  <a:schemeClr val="bg1"/>
                </a:solidFill>
              </a:rPr>
              <a:t> = </a:t>
            </a:r>
            <a:r>
              <a:rPr lang="el-GR" sz="2800" b="1" dirty="0" smtClean="0">
                <a:solidFill>
                  <a:srgbClr val="FFFF00"/>
                </a:solidFill>
                <a:latin typeface="Palatino Linotype" pitchFamily="18" charset="0"/>
              </a:rPr>
              <a:t>ω</a:t>
            </a:r>
            <a:r>
              <a:rPr lang="el-GR" sz="2800" dirty="0" smtClean="0">
                <a:solidFill>
                  <a:schemeClr val="bg1"/>
                </a:solidFill>
              </a:rPr>
              <a:t> </a:t>
            </a:r>
            <a:endParaRPr lang="el-GR" sz="2800" b="1" dirty="0" smtClean="0">
              <a:solidFill>
                <a:srgbClr val="FFFF00"/>
              </a:solidFill>
            </a:endParaRPr>
          </a:p>
          <a:p>
            <a:pPr lvl="1" eaLnBrk="1" hangingPunct="1"/>
            <a:endParaRPr lang="el-GR" sz="2400" b="1" dirty="0" smtClean="0">
              <a:solidFill>
                <a:srgbClr val="FFFF00"/>
              </a:solidFill>
            </a:endParaRPr>
          </a:p>
          <a:p>
            <a:pPr eaLnBrk="1" hangingPunct="1"/>
            <a:r>
              <a:rPr lang="el-GR" sz="2800" b="1" dirty="0" smtClean="0">
                <a:solidFill>
                  <a:srgbClr val="FFFF00"/>
                </a:solidFill>
                <a:latin typeface="Palatino Linotype" pitchFamily="18" charset="0"/>
              </a:rPr>
              <a:t>ε</a:t>
            </a:r>
            <a:r>
              <a:rPr lang="el-GR" sz="2800" b="1" dirty="0" smtClean="0">
                <a:solidFill>
                  <a:srgbClr val="FFFF00"/>
                </a:solidFill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cs typeface="Times New Roman" pitchFamily="18" charset="0"/>
              </a:rPr>
              <a:t>+ </a:t>
            </a:r>
            <a:r>
              <a:rPr lang="el-GR" sz="2800" b="1" dirty="0" smtClean="0">
                <a:solidFill>
                  <a:srgbClr val="FFFF00"/>
                </a:solidFill>
                <a:latin typeface="Palatino Linotype" pitchFamily="18" charset="0"/>
              </a:rPr>
              <a:t>ο</a:t>
            </a:r>
            <a:r>
              <a:rPr lang="el-GR" sz="2800" dirty="0" smtClean="0">
                <a:solidFill>
                  <a:schemeClr val="bg1"/>
                </a:solidFill>
              </a:rPr>
              <a:t> = </a:t>
            </a:r>
            <a:r>
              <a:rPr lang="el-GR" sz="2800" b="1" dirty="0" smtClean="0">
                <a:solidFill>
                  <a:srgbClr val="FFFF00"/>
                </a:solidFill>
                <a:latin typeface="Palatino Linotype" pitchFamily="18" charset="0"/>
              </a:rPr>
              <a:t>ου</a:t>
            </a:r>
            <a:r>
              <a:rPr lang="el-GR" sz="2800" dirty="0" smtClean="0">
                <a:solidFill>
                  <a:schemeClr val="bg1"/>
                </a:solidFill>
                <a:latin typeface="Palatino Linotype" pitchFamily="18" charset="0"/>
              </a:rPr>
              <a:t> </a:t>
            </a:r>
            <a:endParaRPr lang="el-GR" sz="2800" b="1" dirty="0" smtClean="0">
              <a:solidFill>
                <a:srgbClr val="FFFF00"/>
              </a:solidFill>
            </a:endParaRPr>
          </a:p>
          <a:p>
            <a:pPr lvl="1" eaLnBrk="1" hangingPunct="1"/>
            <a:endParaRPr lang="el-GR" sz="2400" b="1" dirty="0" smtClean="0">
              <a:solidFill>
                <a:srgbClr val="FFFF00"/>
              </a:solidFill>
            </a:endParaRPr>
          </a:p>
          <a:p>
            <a:pPr eaLnBrk="1" hangingPunct="1"/>
            <a:r>
              <a:rPr lang="el-GR" sz="2800" b="1" dirty="0" smtClean="0">
                <a:solidFill>
                  <a:srgbClr val="FFFF00"/>
                </a:solidFill>
                <a:latin typeface="Palatino Linotype" pitchFamily="18" charset="0"/>
              </a:rPr>
              <a:t>ο</a:t>
            </a:r>
            <a:r>
              <a:rPr lang="el-GR" sz="2800" b="1" dirty="0" smtClean="0">
                <a:solidFill>
                  <a:srgbClr val="FFFF00"/>
                </a:solidFill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cs typeface="Times New Roman" pitchFamily="18" charset="0"/>
              </a:rPr>
              <a:t>+ </a:t>
            </a:r>
            <a:r>
              <a:rPr lang="el-GR" sz="2800" b="1" dirty="0" smtClean="0">
                <a:solidFill>
                  <a:srgbClr val="FFFF00"/>
                </a:solidFill>
                <a:latin typeface="Palatino Linotype" pitchFamily="18" charset="0"/>
              </a:rPr>
              <a:t>ο</a:t>
            </a:r>
            <a:r>
              <a:rPr lang="el-GR" sz="2800" dirty="0" smtClean="0">
                <a:solidFill>
                  <a:schemeClr val="bg1"/>
                </a:solidFill>
              </a:rPr>
              <a:t> = </a:t>
            </a:r>
            <a:r>
              <a:rPr lang="el-GR" sz="2800" b="1" dirty="0" smtClean="0">
                <a:solidFill>
                  <a:srgbClr val="FFFF00"/>
                </a:solidFill>
                <a:latin typeface="Palatino Linotype" pitchFamily="18" charset="0"/>
              </a:rPr>
              <a:t>ου</a:t>
            </a:r>
            <a:r>
              <a:rPr lang="el-GR" sz="2800" dirty="0" smtClean="0">
                <a:solidFill>
                  <a:schemeClr val="bg1"/>
                </a:solidFill>
                <a:latin typeface="Palatino Linotype" pitchFamily="18" charset="0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l-GR" sz="2800" b="1" dirty="0" smtClean="0">
              <a:solidFill>
                <a:srgbClr val="FFFF00"/>
              </a:solidFill>
              <a:latin typeface="Palatino Linotype" pitchFamily="18" charset="0"/>
            </a:endParaRPr>
          </a:p>
          <a:p>
            <a:pPr lvl="1" eaLnBrk="1" hangingPunct="1"/>
            <a:endParaRPr lang="en-US" sz="24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5643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9342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Contract Verbs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rules of vowel contraction operate in verbs when the stem ends in one of the vowels </a:t>
            </a:r>
            <a:r>
              <a:rPr lang="el-GR" sz="2400" b="1" dirty="0">
                <a:solidFill>
                  <a:srgbClr val="FFFF00"/>
                </a:solidFill>
                <a:latin typeface="Palatino Linotype" pitchFamily="18" charset="0"/>
              </a:rPr>
              <a:t>α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b="1" dirty="0">
                <a:solidFill>
                  <a:srgbClr val="FFFF00"/>
                </a:solidFill>
                <a:latin typeface="Palatino Linotype" pitchFamily="18" charset="0"/>
              </a:rPr>
              <a:t>ε</a:t>
            </a:r>
            <a:r>
              <a:rPr lang="en-US" sz="24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el-GR" sz="2400" b="1" dirty="0" smtClean="0">
                <a:solidFill>
                  <a:srgbClr val="FFFF00"/>
                </a:solidFill>
                <a:latin typeface="Palatino Linotype" pitchFamily="18" charset="0"/>
              </a:rPr>
              <a:t>ο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 these cases, this final vowel of the stem contracts with the thematic vowel of “-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ω</a:t>
            </a:r>
            <a:r>
              <a:rPr lang="en-US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verbs.” </a:t>
            </a:r>
          </a:p>
          <a:p>
            <a:pPr>
              <a:defRPr/>
            </a:pP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ince “-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μι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verbs” do not have this thematic vowel, they do not need to contract. </a:t>
            </a:r>
          </a:p>
          <a:p>
            <a:pPr>
              <a:defRPr/>
            </a:pPr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4122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Contract Verbs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most common type of contraction in verbs involves -</a:t>
            </a:r>
            <a:r>
              <a:rPr lang="el-GR" sz="2400" b="1" dirty="0" smtClean="0">
                <a:solidFill>
                  <a:srgbClr val="FFFF00"/>
                </a:solidFill>
                <a:latin typeface="Palatino Linotype" pitchFamily="18" charset="0"/>
              </a:rPr>
              <a:t>ε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where the contractions are:  </a:t>
            </a:r>
          </a:p>
          <a:p>
            <a:pPr marL="990600" lvl="1" indent="-533400"/>
            <a:r>
              <a:rPr lang="el-GR" sz="2000" b="1" dirty="0">
                <a:solidFill>
                  <a:srgbClr val="FFFF00"/>
                </a:solidFill>
                <a:latin typeface="Palatino Linotype" pitchFamily="18" charset="0"/>
              </a:rPr>
              <a:t>ε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</a:rPr>
              <a:t> + </a:t>
            </a:r>
            <a:r>
              <a:rPr lang="el-GR" sz="2000" b="1" dirty="0">
                <a:solidFill>
                  <a:srgbClr val="FFFF00"/>
                </a:solidFill>
                <a:latin typeface="Palatino Linotype" pitchFamily="18" charset="0"/>
              </a:rPr>
              <a:t>ω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</a:rPr>
              <a:t> 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  <a:sym typeface="Wingdings" pitchFamily="2" charset="2"/>
              </a:rPr>
              <a:t> </a:t>
            </a:r>
            <a:r>
              <a:rPr lang="el-GR" sz="2000" b="1" dirty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ω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  <a:sym typeface="Wingdings" pitchFamily="2" charset="2"/>
              </a:rPr>
              <a:t> 	</a:t>
            </a:r>
            <a:endParaRPr lang="en-US" sz="2000" dirty="0" smtClean="0">
              <a:solidFill>
                <a:schemeClr val="bg1"/>
              </a:solidFill>
              <a:latin typeface="Palatino Linotype" pitchFamily="18" charset="0"/>
              <a:sym typeface="Wingdings" pitchFamily="2" charset="2"/>
            </a:endParaRPr>
          </a:p>
          <a:p>
            <a:pPr marL="990600" lvl="1" indent="-533400"/>
            <a:r>
              <a:rPr lang="el-GR" sz="2000" b="1" dirty="0" smtClean="0">
                <a:solidFill>
                  <a:srgbClr val="FFFF00"/>
                </a:solidFill>
                <a:latin typeface="Palatino Linotype" pitchFamily="18" charset="0"/>
              </a:rPr>
              <a:t>ε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</a:rPr>
              <a:t> 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</a:rPr>
              <a:t>+ </a:t>
            </a:r>
            <a:r>
              <a:rPr lang="el-GR" sz="2000" b="1" dirty="0">
                <a:solidFill>
                  <a:srgbClr val="FFFF00"/>
                </a:solidFill>
                <a:latin typeface="Palatino Linotype" pitchFamily="18" charset="0"/>
              </a:rPr>
              <a:t>ει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</a:rPr>
              <a:t> 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  <a:sym typeface="Wingdings" pitchFamily="2" charset="2"/>
              </a:rPr>
              <a:t> </a:t>
            </a:r>
            <a:r>
              <a:rPr lang="el-GR" sz="2000" b="1" dirty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ει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  <a:sym typeface="Wingdings" pitchFamily="2" charset="2"/>
              </a:rPr>
              <a:t> </a:t>
            </a:r>
            <a:endParaRPr lang="en-US" sz="2000" dirty="0">
              <a:solidFill>
                <a:schemeClr val="bg1"/>
              </a:solidFill>
              <a:latin typeface="Palatino Linotype" pitchFamily="18" charset="0"/>
            </a:endParaRPr>
          </a:p>
          <a:p>
            <a:pPr marL="990600" lvl="1" indent="-533400"/>
            <a:r>
              <a:rPr lang="el-GR" sz="2000" b="1" dirty="0">
                <a:solidFill>
                  <a:srgbClr val="FFFF00"/>
                </a:solidFill>
                <a:latin typeface="Palatino Linotype" pitchFamily="18" charset="0"/>
              </a:rPr>
              <a:t>ε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</a:rPr>
              <a:t> + </a:t>
            </a:r>
            <a:r>
              <a:rPr lang="el-GR" sz="2000" b="1" dirty="0">
                <a:solidFill>
                  <a:srgbClr val="FFFF00"/>
                </a:solidFill>
                <a:latin typeface="Palatino Linotype" pitchFamily="18" charset="0"/>
              </a:rPr>
              <a:t>ο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</a:rPr>
              <a:t> 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  <a:sym typeface="Wingdings" pitchFamily="2" charset="2"/>
              </a:rPr>
              <a:t> </a:t>
            </a:r>
            <a:r>
              <a:rPr lang="el-GR" sz="2000" b="1" dirty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ου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  <a:sym typeface="Wingdings" pitchFamily="2" charset="2"/>
              </a:rPr>
              <a:t> </a:t>
            </a:r>
            <a:endParaRPr lang="en-US" sz="2000" dirty="0" smtClean="0">
              <a:solidFill>
                <a:schemeClr val="bg1"/>
              </a:solidFill>
              <a:latin typeface="Palatino Linotype" pitchFamily="18" charset="0"/>
              <a:sym typeface="Wingdings" pitchFamily="2" charset="2"/>
            </a:endParaRPr>
          </a:p>
          <a:p>
            <a:pPr marL="990600" lvl="1" indent="-533400"/>
            <a:r>
              <a:rPr lang="el-GR" sz="2000" b="1" dirty="0">
                <a:solidFill>
                  <a:srgbClr val="FFFF00"/>
                </a:solidFill>
                <a:latin typeface="Palatino Linotype" pitchFamily="18" charset="0"/>
              </a:rPr>
              <a:t>ε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</a:rPr>
              <a:t> + </a:t>
            </a:r>
            <a:r>
              <a:rPr lang="el-GR" sz="2000" b="1" dirty="0">
                <a:solidFill>
                  <a:srgbClr val="FFFF00"/>
                </a:solidFill>
                <a:latin typeface="Palatino Linotype" pitchFamily="18" charset="0"/>
              </a:rPr>
              <a:t>ε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</a:rPr>
              <a:t> 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  <a:sym typeface="Wingdings" pitchFamily="2" charset="2"/>
              </a:rPr>
              <a:t> </a:t>
            </a:r>
            <a:r>
              <a:rPr lang="el-GR" sz="2000" b="1" dirty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ει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  <a:sym typeface="Wingdings" pitchFamily="2" charset="2"/>
              </a:rPr>
              <a:t> </a:t>
            </a:r>
            <a:endParaRPr lang="en-US" sz="2000" dirty="0">
              <a:solidFill>
                <a:schemeClr val="bg1"/>
              </a:solidFill>
              <a:latin typeface="Palatino Linotype" pitchFamily="18" charset="0"/>
            </a:endParaRPr>
          </a:p>
          <a:p>
            <a:pPr marL="990600" lvl="1" indent="-533400"/>
            <a:r>
              <a:rPr lang="el-GR" sz="2000" b="1" dirty="0" smtClean="0">
                <a:solidFill>
                  <a:srgbClr val="FFFF00"/>
                </a:solidFill>
                <a:latin typeface="Palatino Linotype" pitchFamily="18" charset="0"/>
              </a:rPr>
              <a:t>ε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</a:rPr>
              <a:t> 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</a:rPr>
              <a:t>+ </a:t>
            </a:r>
            <a:r>
              <a:rPr lang="el-GR" sz="2000" b="1" dirty="0">
                <a:solidFill>
                  <a:srgbClr val="FFFF00"/>
                </a:solidFill>
                <a:latin typeface="Palatino Linotype" pitchFamily="18" charset="0"/>
              </a:rPr>
              <a:t>ου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</a:rPr>
              <a:t> 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  <a:sym typeface="Wingdings" pitchFamily="2" charset="2"/>
              </a:rPr>
              <a:t> </a:t>
            </a:r>
            <a:r>
              <a:rPr lang="el-GR" sz="2000" b="1" dirty="0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ου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  <a:sym typeface="Wingdings" pitchFamily="2" charset="2"/>
              </a:rPr>
              <a:t> </a:t>
            </a:r>
            <a:endParaRPr lang="en-US" sz="2000" dirty="0" smtClean="0">
              <a:solidFill>
                <a:schemeClr val="bg1"/>
              </a:solidFill>
              <a:latin typeface="Palatino Linotype" pitchFamily="18" charset="0"/>
              <a:sym typeface="Wingdings" pitchFamily="2" charset="2"/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Notice that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when -</a:t>
            </a:r>
            <a:r>
              <a:rPr lang="el-GR" sz="2400" b="1" dirty="0" smtClean="0">
                <a:solidFill>
                  <a:srgbClr val="FFFF00"/>
                </a:solidFill>
                <a:latin typeface="Palatino Linotype" pitchFamily="18" charset="0"/>
              </a:rPr>
              <a:t>ε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contracts with a long vowel sound, the long sound simply swallows the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b="1" dirty="0" smtClean="0">
                <a:solidFill>
                  <a:srgbClr val="FFFF00"/>
                </a:solidFill>
                <a:latin typeface="Palatino Linotype" pitchFamily="18" charset="0"/>
              </a:rPr>
              <a:t>ε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24388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7724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from Unit 7 part 1: </a:t>
            </a:r>
          </a:p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Building a Greek verb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To indicate </a:t>
            </a:r>
            <a:r>
              <a:rPr lang="en-US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person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number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ω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verbs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need distinct endings, which are as follows: </a:t>
            </a:r>
            <a:endParaRPr lang="el-GR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b="1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ω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 I (1</a:t>
            </a:r>
            <a:r>
              <a:rPr lang="en-US" sz="2000" baseline="30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person singular) </a:t>
            </a:r>
            <a:r>
              <a:rPr lang="el-G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	-</a:t>
            </a:r>
            <a:r>
              <a:rPr lang="el-GR" sz="2400" b="1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ομεν</a:t>
            </a:r>
            <a:r>
              <a:rPr lang="el-G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 we (1</a:t>
            </a:r>
            <a:r>
              <a:rPr lang="en-US" sz="2000" baseline="30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person plural) </a:t>
            </a:r>
          </a:p>
          <a:p>
            <a:pPr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b="1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εις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 you (2</a:t>
            </a:r>
            <a:r>
              <a:rPr lang="en-US" sz="2000" baseline="30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person singular) </a:t>
            </a:r>
            <a:r>
              <a:rPr lang="el-G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b="1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ετε</a:t>
            </a:r>
            <a:r>
              <a:rPr lang="el-G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 y’all (2</a:t>
            </a:r>
            <a:r>
              <a:rPr lang="en-US" sz="2000" baseline="30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person plural) </a:t>
            </a:r>
          </a:p>
          <a:p>
            <a:pPr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b="1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ει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 (s)he, it (3</a:t>
            </a:r>
            <a:r>
              <a:rPr lang="en-US" sz="2000" baseline="30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rd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person sing) </a:t>
            </a:r>
            <a:r>
              <a:rPr lang="el-G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	-</a:t>
            </a:r>
            <a:r>
              <a:rPr lang="el-GR" sz="2400" b="1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ουσι</a:t>
            </a:r>
            <a:r>
              <a:rPr lang="el-G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 they (3</a:t>
            </a:r>
            <a:r>
              <a:rPr lang="en-US" sz="2000" baseline="30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rd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person plural) </a:t>
            </a:r>
          </a:p>
          <a:p>
            <a:pPr>
              <a:buNone/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3146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3482</TotalTime>
  <Words>2154</Words>
  <Application>Microsoft Office PowerPoint</Application>
  <PresentationFormat>On-screen Show (4:3)</PresentationFormat>
  <Paragraphs>397</Paragraphs>
  <Slides>40</Slides>
  <Notes>40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Office Theme</vt:lpstr>
      <vt:lpstr>Ancient Greek for Everyone: A New Digital Resource for Beginning Greek Unit 7 part 4:  contract verbs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Greek 1001 Elementary Greek</dc:title>
  <dc:creator>Wilfred E Major</dc:creator>
  <cp:lastModifiedBy>Wilfred E Major</cp:lastModifiedBy>
  <cp:revision>361</cp:revision>
  <cp:lastPrinted>2013-10-21T20:07:54Z</cp:lastPrinted>
  <dcterms:created xsi:type="dcterms:W3CDTF">2012-08-17T18:41:45Z</dcterms:created>
  <dcterms:modified xsi:type="dcterms:W3CDTF">2013-11-04T18:38:24Z</dcterms:modified>
</cp:coreProperties>
</file>