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23" r:id="rId2"/>
    <p:sldId id="316" r:id="rId3"/>
    <p:sldId id="391" r:id="rId4"/>
    <p:sldId id="394" r:id="rId5"/>
    <p:sldId id="395" r:id="rId6"/>
    <p:sldId id="396" r:id="rId7"/>
    <p:sldId id="370" r:id="rId8"/>
    <p:sldId id="397" r:id="rId9"/>
    <p:sldId id="375" r:id="rId10"/>
    <p:sldId id="376" r:id="rId11"/>
    <p:sldId id="377" r:id="rId12"/>
    <p:sldId id="356" r:id="rId13"/>
    <p:sldId id="357" r:id="rId14"/>
    <p:sldId id="358" r:id="rId15"/>
    <p:sldId id="365" r:id="rId16"/>
    <p:sldId id="381" r:id="rId17"/>
    <p:sldId id="414" r:id="rId18"/>
    <p:sldId id="417" r:id="rId19"/>
    <p:sldId id="382" r:id="rId20"/>
    <p:sldId id="413" r:id="rId21"/>
    <p:sldId id="415" r:id="rId22"/>
    <p:sldId id="398" r:id="rId23"/>
    <p:sldId id="399" r:id="rId24"/>
    <p:sldId id="400" r:id="rId25"/>
    <p:sldId id="383" r:id="rId26"/>
    <p:sldId id="384" r:id="rId27"/>
    <p:sldId id="401" r:id="rId28"/>
    <p:sldId id="402" r:id="rId29"/>
    <p:sldId id="403" r:id="rId30"/>
    <p:sldId id="404" r:id="rId31"/>
    <p:sldId id="405" r:id="rId32"/>
    <p:sldId id="409" r:id="rId33"/>
    <p:sldId id="407" r:id="rId34"/>
    <p:sldId id="410" r:id="rId35"/>
    <p:sldId id="408" r:id="rId36"/>
    <p:sldId id="416" r:id="rId37"/>
    <p:sldId id="411" r:id="rId38"/>
    <p:sldId id="420" r:id="rId39"/>
    <p:sldId id="421" r:id="rId40"/>
    <p:sldId id="422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B93B0-41B9-4C7F-B004-83E003E400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0012-8208-4803-86F4-145539F22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7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7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25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51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4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46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2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94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74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3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0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05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31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9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86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4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1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3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1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67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41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82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9048" indent="-2842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6997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91795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46594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01393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56191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10990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65788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C0E049-0A9A-4CE0-AD23-7DE27BB2D269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844201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151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6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959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36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617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534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5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ἐυαγγελίζω</a:t>
            </a:r>
            <a:r>
              <a:rPr lang="en-US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is usually deponent and very rare in the future.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048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9048" indent="-2842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6997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91795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46594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01393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56191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10990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65788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AE2B17-93CE-436E-9EEC-01E603184931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327601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9048" indent="-2842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6997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91795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46594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01393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56191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10990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65788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1794E1-E1A5-4615-B62D-54C2DA4B6754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4798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39048" indent="-28424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36997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91795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46594" indent="-227399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01393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56191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10990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65788" indent="-22739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961051-5707-4F7B-B889-B928B310B33F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7640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2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7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verbs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6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talks.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λαλέ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λαλ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two syllables: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last short vowel sound of this syllable (never to the first part), so the accent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δοόσετε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word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only two syllables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to the first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δότε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the first part of a long vowel sound: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δῶρον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δόορον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 vowel sound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only one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διδότω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second part of this syllable, so the accent always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παραδώσω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παραδοόσοο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 verb will be listed in its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uncontracted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form. </a:t>
            </a:r>
          </a:p>
          <a:p>
            <a:pPr marL="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</a:t>
            </a:r>
          </a:p>
          <a:p>
            <a:pPr marL="0" lvl="1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ἐρωτάω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 </a:t>
            </a:r>
          </a:p>
          <a:p>
            <a:pPr marL="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δηλό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 </a:t>
            </a:r>
          </a:p>
          <a:p>
            <a:pPr marL="342900" lvl="1" indent="-342900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 principal parts indicate in the following slides, </a:t>
            </a:r>
          </a:p>
          <a:p>
            <a:pPr marL="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contract verb, normally the vowel lengthens </a:t>
            </a:r>
          </a:p>
          <a:p>
            <a:pPr marL="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future tense.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ἀδικέω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commit injustice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αἱρέω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ήσω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take, grasp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ἀναιρέω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up; kill, destroy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ἀφαιρέω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take from, take away </a:t>
            </a:r>
            <a:endParaRPr lang="el-GR" sz="20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beg, 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βοηθέω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δοκέω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seem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ἐθέλω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ἐθελήσω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εὑρήσω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ζητέω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κατηγορέω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accuse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κινέω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κρατέω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 over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talk, babble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μελλήσω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intend, be about to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μιμνήσκω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μνήσω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remind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dwell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ὁμολογέω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πολεμέω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make war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φοβέω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frighten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φρονέω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χαίρω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χαιρήσω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happy, say hello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beg, 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ἀκολουθέω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ἀσθενέω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sick, be weak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βλασφημέω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blaspheme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bind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διακονέω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δοκέω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seem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εὐλογέω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bless, praise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εὑρήσω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εὐχαριστέω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thanks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7 part 4: contract verbs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final part of Unit 7 introduces Greek verbs that have contractions between their stems and their personal endings.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ζητέω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θέλω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want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θεωρέω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watch, observe </a:t>
            </a:r>
            <a:endParaRPr lang="el-GR" sz="2400" b="1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κατοικέω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inhabit, settle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κρατέω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 over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μαρτυρέω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witness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μέλλω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μελλήσω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intend, be about to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μετανοέω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repent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μισέω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hate 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οἰκοδομέω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περιπατέω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walk, live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προσκυνέω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worship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τηρέω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guard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call out, summon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χαίρω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χαιρήσω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rejoice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most common type of contraction 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involves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where the contractions are:  </a:t>
            </a: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	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ει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ᾳ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ᾱ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57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ᾷς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ᾷ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asks.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ἐρωτάω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ἐρωτ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δράω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δράσω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do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ἐάω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ἐάσω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allow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ἐρωτάω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ζάω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νικάω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conquer, defeat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ὁρμάω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urge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hurry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πειράω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πειράσω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try, attempt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τελευτάω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άσω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finish, die 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τιμάω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honor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τολμάω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dare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  <a:defRPr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ἀγαπάω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love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γεννάω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give birth to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ἐρωτάω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2950" lvl="2" indent="-342900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ἐπερωτάω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 for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ζάω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πλανάω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mislead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38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least common type of contraction 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involves 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where the contractions are:  </a:t>
            </a: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	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ει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οῖς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οῖ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οῦμεν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Saying two vowels in a row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Speakers of Classical Greek did not like to say two vowel sounds in a row.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Consequently, if two vowels came together, they tended to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merge them into one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(called a “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diphthong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Greek for “double sound”)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them.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Specifically: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vowel +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a diphthong.</a:t>
            </a:r>
          </a:p>
          <a:p>
            <a:pPr lvl="1"/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contract with each other. </a:t>
            </a:r>
          </a:p>
        </p:txBody>
      </p:sp>
    </p:spTree>
    <p:extLst>
      <p:ext uri="{BB962C8B-B14F-4D97-AF65-F5344CB8AC3E}">
        <p14:creationId xmlns:p14="http://schemas.microsoft.com/office/powerpoint/2010/main" val="2972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ἀξιόω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consider worthy, valuable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show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069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show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δικαιόω</a:t>
            </a:r>
            <a:r>
              <a:rPr lang="el-GR" sz="2400" dirty="0"/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justify </a:t>
            </a:r>
            <a:endParaRPr lang="en-US" sz="2400" dirty="0" smtClean="0"/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πληρόω</a:t>
            </a:r>
            <a:r>
              <a:rPr lang="el-GR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show, fulfill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σταυρόω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crucify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φανερόω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reveal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51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Futures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Greek verbs add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their stems to form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verbs have stems that end in a liquid (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and Greek does not allow a liquid +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these cases,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degrades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contracts just as it does in present contract verbs.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vocabulary entry,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listed in its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contracted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form. </a:t>
            </a:r>
          </a:p>
        </p:txBody>
      </p:sp>
    </p:spTree>
    <p:extLst>
      <p:ext uri="{BB962C8B-B14F-4D97-AF65-F5344CB8AC3E}">
        <p14:creationId xmlns:p14="http://schemas.microsoft.com/office/powerpoint/2010/main" val="31341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  <a:endParaRPr lang="en-US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ἀγγέλλω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ἀγγελῶ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report, tell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αἴρω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ἀρῶ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ἀποκτείνω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κτενῶ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kill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6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destroy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βάλλω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βαλῶ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throw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διαφθείρω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φθερῶ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destroy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κρίνω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κρινῶ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judge, decide, determine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μένω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μενῶ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remain, stay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τέμνω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τεμῶ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cut </a:t>
            </a:r>
            <a:endParaRPr lang="el-GR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φαίνω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φανῶ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 appear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Classical</a:t>
            </a:r>
          </a:p>
          <a:p>
            <a:pPr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few other verbs also have contract futures.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ἐλαύνω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march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 future is an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contract.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καλέω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καλῶ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call </a:t>
            </a:r>
          </a:p>
          <a:p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κομίζω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κομιῶ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provide for </a:t>
            </a:r>
          </a:p>
          <a:p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say, tell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Greek uses both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ἐρῶ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λέξω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(see Unit 7.3) as the future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νομίζω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νομιῶ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</a:p>
          <a:p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4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αἴρω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ἀπαγγέλλω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αγγελῶ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report,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παραγγέλλω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command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order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ἀποκτείνω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κτενῶ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ἀποστέλλω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στελῶ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send away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βάλλω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βαλῶ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throw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ἐκβάλλω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throw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33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ἐγείρω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ἐγερῶ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up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κρίνω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κρινῶ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judge, decide, determine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μένω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remain, stay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σπείρω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σπερῶ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sow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φαίνω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 appear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Vocabulary: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NT (New Testament)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few other verbs also have contract futures.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ἐγγίζω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ἐγγιῶ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near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ἐλπίζω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ἐλπιῶ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hope for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ἐυαγγελίζω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ἐυαγγελ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ιῶ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bring good news, preach </a:t>
            </a: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καθαρίζω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καθαριῶ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cleanse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καλέω καλῶ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call </a:t>
            </a:r>
          </a:p>
          <a:p>
            <a:pPr lvl="1"/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παρακαλέω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beg, encourage</a:t>
            </a:r>
          </a:p>
          <a:p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Greek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ἐρῶ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(never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λέξω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 future 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ἀγγέλλω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ἀγγελῶ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report,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αἴρω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ἀρῶ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beg, 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ἀποκτείνω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κτενῶ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ἀπολῶ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βάλλω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βαλῶ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throw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ώσω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show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δοκέω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δόξω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seem </a:t>
            </a: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θέλω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ἐθελήσω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ἐρωτάω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εὑρήσω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ζάω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ζήσω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live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ζητέω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seek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καλέω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καλῶ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call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κρατέω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rule over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κρίνω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κρινῶ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judge, decide,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93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contract:</a:t>
            </a: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ᾱ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η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4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λαλέω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talk, babble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λέγω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say, tell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μέλλω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μελλήσω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intend, be about to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μένω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μενῶ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remain, stay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ποιέω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ήσω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φαίνω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φανῶ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appear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χαίρω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χαιρήσω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happy, say hello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contract:</a:t>
            </a: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ᾱ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ει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1" eaLnBrk="1" hangingPunct="1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4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+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contract:</a:t>
            </a: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</a:endParaRPr>
          </a:p>
          <a:p>
            <a:pPr lvl="1" eaLnBrk="1" hangingPunct="1"/>
            <a:endParaRPr lang="el-GR" sz="2400" b="1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800" dirty="0" smtClean="0">
                <a:solidFill>
                  <a:schemeClr val="bg1"/>
                </a:solidFill>
              </a:rPr>
              <a:t> = 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l-GR" sz="2800" b="1" dirty="0" smtClean="0">
              <a:solidFill>
                <a:srgbClr val="FFFF00"/>
              </a:solidFill>
              <a:latin typeface="Palatino Linotype" pitchFamily="18" charset="0"/>
            </a:endParaRPr>
          </a:p>
          <a:p>
            <a:pPr lvl="1" eaLnBrk="1" hangingPunct="1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rules of vowel contraction operate in verbs when the stem ends in one of the vowels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these cases, this final vowel of the stem contracts with the thematic vowel of “-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verbs.”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ince “-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verbs” do not have this thematic vowel, they do not need to contract.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type of contraction in verbs involves 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where the contractions are:  </a:t>
            </a:r>
          </a:p>
          <a:p>
            <a:pPr marL="990600" lvl="1" indent="-533400"/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ω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	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ει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ει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 marL="990600" lvl="1" indent="-533400"/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ει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990600" lvl="1" indent="-533400"/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+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 </a:t>
            </a:r>
            <a:r>
              <a:rPr lang="el-GR" sz="2000" b="1" dirty="0">
                <a:solidFill>
                  <a:srgbClr val="FFFF00"/>
                </a:solidFill>
                <a:latin typeface="Palatino Linotype" pitchFamily="18" charset="0"/>
                <a:sym typeface="Wingdings" pitchFamily="2" charset="2"/>
              </a:rPr>
              <a:t>ου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sym typeface="Wingdings" pitchFamily="2" charset="2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contracts with a long vowel sound, the long sound simply swallows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43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7 part 1: </a:t>
            </a:r>
          </a:p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2154</Words>
  <Application>Microsoft Office PowerPoint</Application>
  <PresentationFormat>On-screen Show (4:3)</PresentationFormat>
  <Paragraphs>397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Ancient Greek for Everyone: A New Digital Resource for Beginning Greek Unit 7 part 4:  contract verbs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361</cp:revision>
  <cp:lastPrinted>2013-10-21T20:07:54Z</cp:lastPrinted>
  <dcterms:created xsi:type="dcterms:W3CDTF">2012-08-17T18:41:45Z</dcterms:created>
  <dcterms:modified xsi:type="dcterms:W3CDTF">2013-11-04T18:38:24Z</dcterms:modified>
</cp:coreProperties>
</file>